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7"/>
  </p:notesMasterIdLst>
  <p:sldIdLst>
    <p:sldId id="256" r:id="rId2"/>
    <p:sldId id="268" r:id="rId3"/>
    <p:sldId id="269" r:id="rId4"/>
    <p:sldId id="270" r:id="rId5"/>
    <p:sldId id="261" r:id="rId6"/>
  </p:sldIdLst>
  <p:sldSz cx="9144000" cy="5143500" type="screen16x9"/>
  <p:notesSz cx="6858000" cy="9144000"/>
  <p:embeddedFontLst>
    <p:embeddedFont>
      <p:font typeface="Poppins Light" panose="020B0604020202020204" charset="0"/>
      <p:regular r:id="rId8"/>
      <p:bold r:id="rId9"/>
      <p:italic r:id="rId10"/>
      <p:boldItalic r:id="rId11"/>
    </p:embeddedFont>
    <p:embeddedFont>
      <p:font typeface="Poppins ExtraBold" panose="020B0604020202020204" charset="0"/>
      <p:bold r:id="rId12"/>
      <p:boldItalic r:id="rId13"/>
    </p:embeddedFont>
    <p:embeddedFont>
      <p:font typeface="Poppins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" name="Google Shape;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3493f2678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3493f26788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  <a:p>
            <a:pPr marL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0" y="311200"/>
            <a:ext cx="8520600" cy="74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7627E"/>
              </a:buClr>
              <a:buSzPts val="4300"/>
              <a:buFont typeface="Poppins ExtraBold"/>
              <a:buNone/>
              <a:defRPr sz="4300">
                <a:solidFill>
                  <a:srgbClr val="07627E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7915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923B"/>
              </a:buClr>
              <a:buSzPts val="2300"/>
              <a:buFont typeface="Poppins Light"/>
              <a:buNone/>
              <a:defRPr sz="2300">
                <a:solidFill>
                  <a:srgbClr val="E3923B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311700" y="46075"/>
            <a:ext cx="816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1029300" y="932800"/>
            <a:ext cx="7021500" cy="27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E3923B"/>
              </a:buClr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E3923B"/>
              </a:buClr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E3923B"/>
              </a:buClr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E3923B"/>
              </a:buClr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E3923B"/>
              </a:buClr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E3923B"/>
              </a:buClr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E3923B"/>
              </a:buClr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E3923B"/>
              </a:buClr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E3923B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6075"/>
            <a:ext cx="816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7627E"/>
              </a:buClr>
              <a:buSzPts val="3100"/>
              <a:buFont typeface="Poppins ExtraBold"/>
              <a:buNone/>
              <a:defRPr sz="3100">
                <a:solidFill>
                  <a:srgbClr val="07627E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29300" y="932800"/>
            <a:ext cx="7021500" cy="27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3923B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3923B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3923B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3923B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3923B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3923B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3923B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3923B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3923B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6"/>
          <p:cNvPicPr preferRelativeResize="0"/>
          <p:nvPr/>
        </p:nvPicPr>
        <p:blipFill rotWithShape="1">
          <a:blip r:embed="rId3">
            <a:alphaModFix/>
          </a:blip>
          <a:srcRect l="50708" t="10483" r="9798" b="12373"/>
          <a:stretch/>
        </p:blipFill>
        <p:spPr>
          <a:xfrm>
            <a:off x="3509590" y="202025"/>
            <a:ext cx="1042437" cy="101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6"/>
          <p:cNvPicPr preferRelativeResize="0"/>
          <p:nvPr/>
        </p:nvPicPr>
        <p:blipFill rotWithShape="1">
          <a:blip r:embed="rId3">
            <a:alphaModFix/>
          </a:blip>
          <a:srcRect l="8076" t="9419" r="48196" b="13438"/>
          <a:stretch/>
        </p:blipFill>
        <p:spPr>
          <a:xfrm>
            <a:off x="4594575" y="188087"/>
            <a:ext cx="1185674" cy="1045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9775" y="436175"/>
            <a:ext cx="1908076" cy="54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6149" y="469435"/>
            <a:ext cx="2103450" cy="621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Multiple Funding Sources for Utility Assistance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U.S. Department of the Treasury</a:t>
            </a:r>
          </a:p>
          <a:p>
            <a:r>
              <a:rPr lang="en-US" dirty="0" smtClean="0"/>
              <a:t>State of Hawaii and City &amp; County of Honolulu (OER)</a:t>
            </a:r>
          </a:p>
          <a:p>
            <a:endParaRPr lang="en-US" dirty="0" smtClean="0"/>
          </a:p>
          <a:p>
            <a:r>
              <a:rPr lang="en-US" dirty="0" smtClean="0"/>
              <a:t>Emergency Rental Assistance Program </a:t>
            </a:r>
          </a:p>
          <a:p>
            <a:r>
              <a:rPr lang="en-US" dirty="0" smtClean="0"/>
              <a:t>ERA1   $90M during the pandemic</a:t>
            </a:r>
          </a:p>
          <a:p>
            <a:r>
              <a:rPr lang="en-US" dirty="0" smtClean="0"/>
              <a:t>ERA2  $98M in 2021-2022</a:t>
            </a:r>
          </a:p>
          <a:p>
            <a:endParaRPr lang="en-US" dirty="0" smtClean="0"/>
          </a:p>
          <a:p>
            <a:r>
              <a:rPr lang="en-US" dirty="0" smtClean="0"/>
              <a:t>SLFRF $62M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366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to the Disconnection 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L</a:t>
            </a:r>
            <a:r>
              <a:rPr lang="en-US" dirty="0" smtClean="0"/>
              <a:t>ack </a:t>
            </a:r>
            <a:r>
              <a:rPr lang="en-US" dirty="0"/>
              <a:t>sufficient time to gather the needed funds. In the COFA community, this issue is compounded by the lack of established credit, making it difficult </a:t>
            </a:r>
            <a:r>
              <a:rPr lang="en-US" dirty="0" smtClean="0"/>
              <a:t>to </a:t>
            </a:r>
            <a:r>
              <a:rPr lang="en-US" dirty="0"/>
              <a:t>pay off outstanding </a:t>
            </a:r>
            <a:r>
              <a:rPr lang="en-US" dirty="0" smtClean="0"/>
              <a:t>utility balances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those relying on home dialysis machines, losing power directly impacts their health. While some utility companies offer payment arrangements, allowing households to make a minimum deposit and spread payments over 6 to 12 months, many in the community are unaware of this option, leading to more disconnections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Current relief services have </a:t>
            </a:r>
            <a:r>
              <a:rPr lang="en-US" dirty="0"/>
              <a:t>limited </a:t>
            </a:r>
            <a:r>
              <a:rPr lang="en-US" dirty="0" smtClean="0"/>
              <a:t>funding </a:t>
            </a:r>
            <a:r>
              <a:rPr lang="en-US" dirty="0"/>
              <a:t>and are usually a one-time assistance program. Additionally, the support is not immediate, which further exacerbates the problem for those in urgent need.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352491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Most Common Challenges during RURP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1200" b="1" dirty="0" smtClean="0"/>
              <a:t>Limited </a:t>
            </a:r>
            <a:r>
              <a:rPr lang="en-US" sz="1200" b="1" dirty="0"/>
              <a:t>Timeframe: </a:t>
            </a:r>
            <a:r>
              <a:rPr lang="en-US" sz="1200" dirty="0"/>
              <a:t>Households are typically given a week or less to make the required </a:t>
            </a:r>
            <a:r>
              <a:rPr lang="en-US" sz="1200" dirty="0" smtClean="0"/>
              <a:t>payment</a:t>
            </a:r>
          </a:p>
          <a:p>
            <a:endParaRPr lang="en-US" sz="1200" dirty="0" smtClean="0"/>
          </a:p>
          <a:p>
            <a:r>
              <a:rPr lang="en-US" sz="1200" b="1" dirty="0" smtClean="0"/>
              <a:t>Economic </a:t>
            </a:r>
            <a:r>
              <a:rPr lang="en-US" sz="1200" b="1" dirty="0"/>
              <a:t>Disadvantage: </a:t>
            </a:r>
            <a:r>
              <a:rPr lang="en-US" sz="1200" dirty="0" smtClean="0"/>
              <a:t>Households face </a:t>
            </a:r>
            <a:r>
              <a:rPr lang="en-US" sz="1200" dirty="0"/>
              <a:t>significant financial challenges, making it nearly impossible to secure the necessary funds for a deposit to avoid disconnection</a:t>
            </a:r>
            <a:r>
              <a:rPr lang="en-US" sz="1200" dirty="0" smtClean="0"/>
              <a:t>.</a:t>
            </a:r>
          </a:p>
          <a:p>
            <a:endParaRPr lang="en-US" sz="1200" dirty="0" smtClean="0"/>
          </a:p>
          <a:p>
            <a:r>
              <a:rPr lang="en-US" sz="1200" b="1" dirty="0" smtClean="0"/>
              <a:t>Lack </a:t>
            </a:r>
            <a:r>
              <a:rPr lang="en-US" sz="1200" b="1" dirty="0"/>
              <a:t>of Utility Relief Options: </a:t>
            </a:r>
            <a:r>
              <a:rPr lang="en-US" sz="1200" dirty="0"/>
              <a:t>There are very few service providers </a:t>
            </a:r>
            <a:r>
              <a:rPr lang="en-US" sz="1200" dirty="0" smtClean="0"/>
              <a:t>offering </a:t>
            </a:r>
            <a:r>
              <a:rPr lang="en-US" sz="1200" dirty="0"/>
              <a:t>utility relief, making it difficult for families to prevent disconnection once they receive a notice</a:t>
            </a:r>
            <a:r>
              <a:rPr lang="en-US" sz="1200" dirty="0" smtClean="0"/>
              <a:t>.</a:t>
            </a:r>
          </a:p>
          <a:p>
            <a:endParaRPr lang="en-US" sz="1200" dirty="0" smtClean="0"/>
          </a:p>
          <a:p>
            <a:r>
              <a:rPr lang="en-US" sz="1200" b="1" dirty="0" smtClean="0"/>
              <a:t>Language </a:t>
            </a:r>
            <a:r>
              <a:rPr lang="en-US" sz="1200" b="1" dirty="0"/>
              <a:t>Barriers: </a:t>
            </a:r>
            <a:r>
              <a:rPr lang="en-US" sz="1200" dirty="0"/>
              <a:t>The COFA community often lacks access to language support for utility bills, or if such support exists, they may not know how to access it.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4918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311700" y="46075"/>
            <a:ext cx="816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5483"/>
              <a:buFont typeface="Arial"/>
              <a:buNone/>
            </a:pPr>
            <a:r>
              <a:rPr lang="en" dirty="0" smtClean="0"/>
              <a:t>Proposed Improvement</a:t>
            </a:r>
            <a:r>
              <a:rPr lang="en" dirty="0" smtClean="0"/>
              <a:t>s to Consider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5483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1061250" y="996475"/>
            <a:ext cx="7021500" cy="27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>
              <a:buNone/>
            </a:pPr>
            <a:r>
              <a:rPr lang="en-US" b="1" dirty="0" smtClean="0"/>
              <a:t>Increase Trust, Representation </a:t>
            </a:r>
            <a:r>
              <a:rPr lang="en-US" b="1" dirty="0"/>
              <a:t>and Language </a:t>
            </a:r>
            <a:r>
              <a:rPr lang="en-US" b="1" dirty="0" smtClean="0"/>
              <a:t>Support</a:t>
            </a:r>
            <a:endParaRPr lang="en-US" b="1" dirty="0"/>
          </a:p>
          <a:p>
            <a:pPr marL="0" lvl="0" indent="0">
              <a:buNone/>
            </a:pPr>
            <a:endParaRPr lang="en-US" b="1" dirty="0" smtClean="0"/>
          </a:p>
          <a:p>
            <a:pPr marL="0" lvl="0" indent="0">
              <a:buNone/>
            </a:pPr>
            <a:r>
              <a:rPr lang="en-US" dirty="0" smtClean="0"/>
              <a:t>There </a:t>
            </a:r>
            <a:r>
              <a:rPr lang="en-US" dirty="0"/>
              <a:t>is limited access to information, no language services, and minimal communication or outreach efforts tailored to </a:t>
            </a:r>
            <a:r>
              <a:rPr lang="en-US" dirty="0" smtClean="0"/>
              <a:t>underserved </a:t>
            </a:r>
            <a:r>
              <a:rPr lang="en-US" dirty="0"/>
              <a:t>communities. This creates significant barriers, as community members often feel uncomfortable asking questions or reaching out </a:t>
            </a:r>
            <a:r>
              <a:rPr lang="en-US" dirty="0" smtClean="0"/>
              <a:t>for </a:t>
            </a:r>
            <a:r>
              <a:rPr lang="en-US" dirty="0"/>
              <a:t>assistance</a:t>
            </a:r>
            <a:r>
              <a:rPr lang="en-US" dirty="0" smtClean="0"/>
              <a:t>.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b="1" dirty="0" smtClean="0"/>
              <a:t>Increase Funding and Streamline Complex Application Processes</a:t>
            </a:r>
          </a:p>
          <a:p>
            <a:pPr marL="0" lvl="0" indent="0">
              <a:buNone/>
            </a:pPr>
            <a:r>
              <a:rPr lang="en-US" sz="1600" dirty="0"/>
              <a:t/>
            </a:r>
            <a:br>
              <a:rPr lang="en-US" sz="1600" dirty="0"/>
            </a:br>
            <a:r>
              <a:rPr lang="en-US" b="1" dirty="0" smtClean="0"/>
              <a:t>Create a Strategy for Deliberate Engagement </a:t>
            </a:r>
            <a:r>
              <a:rPr lang="en-US" b="1" dirty="0"/>
              <a:t>and </a:t>
            </a:r>
            <a:r>
              <a:rPr lang="en-US" b="1" dirty="0" smtClean="0"/>
              <a:t>Outreach</a:t>
            </a:r>
            <a:endParaRPr lang="en-US" b="1" dirty="0"/>
          </a:p>
          <a:p>
            <a:pPr marL="0" lvl="0" indent="0">
              <a:buNone/>
            </a:pPr>
            <a:endParaRPr lang="en-US" b="1" dirty="0" smtClean="0"/>
          </a:p>
          <a:p>
            <a:pPr marL="0" lvl="0" indent="0">
              <a:buNone/>
            </a:pPr>
            <a:r>
              <a:rPr lang="en-US" dirty="0" smtClean="0"/>
              <a:t>Building </a:t>
            </a:r>
            <a:r>
              <a:rPr lang="en-US" dirty="0"/>
              <a:t>partnerships and </a:t>
            </a:r>
            <a:r>
              <a:rPr lang="en-US"/>
              <a:t>improving </a:t>
            </a:r>
            <a:r>
              <a:rPr lang="en-US" smtClean="0"/>
              <a:t>overall communication </a:t>
            </a:r>
            <a:r>
              <a:rPr lang="en-US" dirty="0" smtClean="0"/>
              <a:t>would </a:t>
            </a:r>
            <a:r>
              <a:rPr lang="en-US" dirty="0"/>
              <a:t>help ensure that </a:t>
            </a:r>
            <a:r>
              <a:rPr lang="en-US" dirty="0" smtClean="0"/>
              <a:t>residents </a:t>
            </a:r>
            <a:r>
              <a:rPr lang="en-US" dirty="0"/>
              <a:t>are better informed about available support </a:t>
            </a:r>
            <a:r>
              <a:rPr lang="en-US" dirty="0" smtClean="0"/>
              <a:t>or resources.</a:t>
            </a:r>
            <a:r>
              <a:rPr lang="en" sz="1591" dirty="0" smtClean="0">
                <a:solidFill>
                  <a:srgbClr val="07627E"/>
                </a:solidFill>
              </a:rPr>
              <a:t>  </a:t>
            </a:r>
          </a:p>
          <a:p>
            <a:pPr marL="0" lvl="0" indent="0">
              <a:buNone/>
            </a:pPr>
            <a:endParaRPr lang="en" sz="1591" dirty="0">
              <a:solidFill>
                <a:srgbClr val="07627E"/>
              </a:solidFill>
            </a:endParaRPr>
          </a:p>
          <a:p>
            <a:pPr marL="0" lvl="0" indent="0">
              <a:buNone/>
            </a:pPr>
            <a:endParaRPr sz="1591" dirty="0">
              <a:solidFill>
                <a:srgbClr val="07627E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URP THEM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364</Words>
  <Application>Microsoft Office PowerPoint</Application>
  <PresentationFormat>On-screen Show (16:9)</PresentationFormat>
  <Paragraphs>33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Poppins Light</vt:lpstr>
      <vt:lpstr>Poppins ExtraBold</vt:lpstr>
      <vt:lpstr>Arial</vt:lpstr>
      <vt:lpstr>Poppins</vt:lpstr>
      <vt:lpstr>RURP THEME</vt:lpstr>
      <vt:lpstr>PowerPoint Presentation</vt:lpstr>
      <vt:lpstr>Multiple Funding Sources for Utility Assistance</vt:lpstr>
      <vt:lpstr>Challenges to the Disconnection Process</vt:lpstr>
      <vt:lpstr>Most Common Challenges during RURP </vt:lpstr>
      <vt:lpstr>Proposed Improvements to Consider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Obrero, Denise</dc:creator>
  <cp:lastModifiedBy>Obrero, Denise</cp:lastModifiedBy>
  <cp:revision>17</cp:revision>
  <dcterms:modified xsi:type="dcterms:W3CDTF">2024-12-09T04:46:50Z</dcterms:modified>
</cp:coreProperties>
</file>