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F92_4CC95196.xml" ContentType="application/vnd.ms-powerpoint.comments+xml"/>
  <Override PartName="/ppt/comments/modernComment_204A_15970CF1.xml" ContentType="application/vnd.ms-powerpoint.comments+xml"/>
  <Override PartName="/ppt/comments/modernComment_204C_332A88D7.xml" ContentType="application/vnd.ms-powerpoint.comments+xml"/>
  <Override PartName="/ppt/notesSlides/notesSlide9.xml" ContentType="application/vnd.openxmlformats-officedocument.presentationml.notesSlide+xml"/>
  <Override PartName="/ppt/theme/themeOverride1.xml" ContentType="application/vnd.openxmlformats-officedocument.themeOverride+xml"/>
  <Override PartName="/ppt/comments/modernComment_206D_ED0E7B8F.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8C_D7407BE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sldIdLst>
    <p:sldId id="287" r:id="rId2"/>
    <p:sldId id="373" r:id="rId3"/>
    <p:sldId id="290" r:id="rId4"/>
    <p:sldId id="367" r:id="rId5"/>
    <p:sldId id="364" r:id="rId6"/>
    <p:sldId id="293" r:id="rId7"/>
    <p:sldId id="365" r:id="rId8"/>
    <p:sldId id="366" r:id="rId9"/>
    <p:sldId id="362" r:id="rId10"/>
    <p:sldId id="296" r:id="rId11"/>
    <p:sldId id="745" r:id="rId12"/>
    <p:sldId id="743" r:id="rId13"/>
    <p:sldId id="518" r:id="rId14"/>
    <p:sldId id="778" r:id="rId15"/>
    <p:sldId id="801" r:id="rId16"/>
    <p:sldId id="800" r:id="rId17"/>
    <p:sldId id="525" r:id="rId18"/>
    <p:sldId id="709" r:id="rId19"/>
    <p:sldId id="803" r:id="rId20"/>
    <p:sldId id="562" r:id="rId21"/>
    <p:sldId id="790" r:id="rId22"/>
    <p:sldId id="304" r:id="rId23"/>
    <p:sldId id="298" r:id="rId24"/>
    <p:sldId id="802" r:id="rId25"/>
    <p:sldId id="348" r:id="rId26"/>
    <p:sldId id="799" r:id="rId27"/>
    <p:sldId id="804" r:id="rId28"/>
    <p:sldId id="370" r:id="rId29"/>
    <p:sldId id="256" r:id="rId30"/>
    <p:sldId id="280" r:id="rId31"/>
    <p:sldId id="281" r:id="rId32"/>
    <p:sldId id="282" r:id="rId33"/>
    <p:sldId id="283" r:id="rId34"/>
    <p:sldId id="257" r:id="rId35"/>
    <p:sldId id="263" r:id="rId36"/>
    <p:sldId id="264" r:id="rId37"/>
    <p:sldId id="266" r:id="rId38"/>
    <p:sldId id="267" r:id="rId39"/>
    <p:sldId id="268" r:id="rId40"/>
    <p:sldId id="258" r:id="rId41"/>
    <p:sldId id="360" r:id="rId42"/>
    <p:sldId id="383" r:id="rId43"/>
    <p:sldId id="8150" r:id="rId44"/>
    <p:sldId id="8082" r:id="rId45"/>
    <p:sldId id="8267" r:id="rId46"/>
    <p:sldId id="8302" r:id="rId47"/>
    <p:sldId id="8266" r:id="rId48"/>
    <p:sldId id="8274" r:id="rId49"/>
    <p:sldId id="8268" r:id="rId50"/>
    <p:sldId id="8269" r:id="rId51"/>
    <p:sldId id="8270" r:id="rId52"/>
    <p:sldId id="8298" r:id="rId53"/>
    <p:sldId id="8271" r:id="rId54"/>
    <p:sldId id="8303" r:id="rId55"/>
    <p:sldId id="8300" r:id="rId56"/>
    <p:sldId id="8301" r:id="rId57"/>
    <p:sldId id="361" r:id="rId58"/>
    <p:sldId id="8304" r:id="rId59"/>
    <p:sldId id="396" r:id="rId60"/>
    <p:sldId id="397" r:id="rId61"/>
    <p:sldId id="398" r:id="rId62"/>
    <p:sldId id="405" r:id="rId63"/>
    <p:sldId id="404" r:id="rId64"/>
    <p:sldId id="399" r:id="rId65"/>
    <p:sldId id="407" r:id="rId66"/>
    <p:sldId id="408" r:id="rId67"/>
    <p:sldId id="406" r:id="rId68"/>
    <p:sldId id="401" r:id="rId69"/>
    <p:sldId id="409" r:id="rId70"/>
    <p:sldId id="400" r:id="rId71"/>
    <p:sldId id="369" r:id="rId72"/>
    <p:sldId id="371" r:id="rId73"/>
    <p:sldId id="806" r:id="rId74"/>
    <p:sldId id="284" r:id="rId75"/>
    <p:sldId id="292" r:id="rId76"/>
    <p:sldId id="807" r:id="rId77"/>
    <p:sldId id="261" r:id="rId78"/>
    <p:sldId id="285" r:id="rId79"/>
    <p:sldId id="273" r:id="rId80"/>
    <p:sldId id="277" r:id="rId81"/>
    <p:sldId id="279" r:id="rId82"/>
    <p:sldId id="275" r:id="rId83"/>
    <p:sldId id="276" r:id="rId84"/>
    <p:sldId id="286" r:id="rId85"/>
    <p:sldId id="288" r:id="rId86"/>
    <p:sldId id="808" r:id="rId87"/>
    <p:sldId id="291" r:id="rId88"/>
    <p:sldId id="809" r:id="rId89"/>
    <p:sldId id="259" r:id="rId90"/>
    <p:sldId id="260" r:id="rId91"/>
    <p:sldId id="810" r:id="rId92"/>
    <p:sldId id="811" r:id="rId93"/>
    <p:sldId id="269" r:id="rId94"/>
    <p:sldId id="270" r:id="rId95"/>
    <p:sldId id="271" r:id="rId96"/>
    <p:sldId id="812" r:id="rId97"/>
    <p:sldId id="813" r:id="rId98"/>
    <p:sldId id="814" r:id="rId99"/>
    <p:sldId id="372" r:id="rId100"/>
    <p:sldId id="300"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BBAC02-4D07-D275-2B0C-C65F8879749B}" name="Hsu, Jenneille" initials="HJ" userId="S::jenneille.hsu@cpuc.ca.gov::a76eab4b-09b3-469f-8a1b-10bc067a961d" providerId="AD"/>
  <p188:author id="{3F290A35-0EDE-CC29-99F0-074AE38EBB27}" name="Aris, Julian (AGO)" initials="A(" userId="S::julian.aris@mass.gov::d35ca13a-e158-4b78-b72a-5181550c57b6" providerId="AD"/>
  <p188:author id="{84FAC671-5E85-3A2A-3598-BC1CBBEA73D7}" name="Jessica Freedman" initials="JRF" userId="Jessica Freedm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DF4A0-FC7A-243B-367F-760BFD2D28C2}" v="69" dt="2025-03-05T19:09:24.812"/>
    <p1510:client id="{4F6F2A41-6E40-4F23-9333-BA92436DAAC3}" v="2" dt="2025-03-04T20:06:03.333"/>
    <p1510:client id="{4F9038AD-6EF5-49E4-997B-CEA025AD6C10}" v="397" dt="2025-03-05T01:58:59.779"/>
    <p1510:client id="{822F7E2C-649A-1EEE-9AE8-D48CC734A963}" v="275" dt="2025-03-05T01:07:57.305"/>
    <p1510:client id="{CD7FB16F-8D0D-73C3-F036-9E266136E2EC}" v="225" dt="2025-03-04T23:57:13.818"/>
    <p1510:client id="{D00A4104-3DC7-0565-19A3-D19D47D7649C}" v="68" dt="2025-03-05T18:24:45.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31F_726EC4AF.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11_75FD77DE.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11_75FD77DE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15_3375168.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15_3375168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17_BFE7C7C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_32E_881E9E0C.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920" b="0" i="0" u="none" strike="noStrike" kern="1200" spc="0" baseline="0" noProof="0">
                <a:solidFill>
                  <a:schemeClr val="tx1"/>
                </a:solidFill>
                <a:latin typeface="Arial" panose="020B0604020202020204" pitchFamily="34" charset="0"/>
                <a:ea typeface="+mn-ea"/>
                <a:cs typeface="Arial" panose="020B0604020202020204" pitchFamily="34" charset="0"/>
              </a:defRPr>
            </a:pPr>
            <a:r>
              <a:rPr lang="en-US"/>
              <a:t>Percentage of Low-Income Households</a:t>
            </a:r>
          </a:p>
        </c:rich>
      </c:tx>
      <c:overlay val="0"/>
      <c:spPr>
        <a:noFill/>
        <a:ln>
          <a:noFill/>
        </a:ln>
        <a:effectLst/>
      </c:spPr>
      <c:txPr>
        <a:bodyPr rot="0" spcFirstLastPara="1" vertOverflow="ellipsis" vert="horz" wrap="square" anchor="ctr" anchorCtr="1"/>
        <a:lstStyle/>
        <a:p>
          <a:pPr>
            <a:defRPr lang="en-US" sz="1920" b="0" i="0" u="none" strike="noStrike" kern="1200" spc="0" baseline="0" noProof="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1-5FBF-2A4F-8CA5-CC4ACBB357F9}"/>
              </c:ext>
            </c:extLst>
          </c:dPt>
          <c:dPt>
            <c:idx val="1"/>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3-5FBF-2A4F-8CA5-CC4ACBB357F9}"/>
              </c:ext>
            </c:extLst>
          </c:dPt>
          <c:dPt>
            <c:idx val="2"/>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5-5FBF-2A4F-8CA5-CC4ACBB357F9}"/>
              </c:ext>
            </c:extLst>
          </c:dPt>
          <c:dPt>
            <c:idx val="3"/>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7-5FBF-2A4F-8CA5-CC4ACBB357F9}"/>
              </c:ext>
            </c:extLst>
          </c:dPt>
          <c:dPt>
            <c:idx val="4"/>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3-6D90-304F-B499-AD35A542C2A8}"/>
              </c:ext>
            </c:extLst>
          </c:dPt>
          <c:dPt>
            <c:idx val="5"/>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2-6D90-304F-B499-AD35A542C2A8}"/>
              </c:ext>
            </c:extLst>
          </c:dPt>
          <c:dPt>
            <c:idx val="6"/>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1-6D90-304F-B499-AD35A542C2A8}"/>
              </c:ext>
            </c:extLst>
          </c:dPt>
          <c:dPt>
            <c:idx val="7"/>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0-6D90-304F-B499-AD35A542C2A8}"/>
              </c:ext>
            </c:extLst>
          </c:dPt>
          <c:dLbls>
            <c:spPr>
              <a:noFill/>
              <a:ln>
                <a:noFill/>
              </a:ln>
              <a:effectLst/>
            </c:spPr>
            <c:txPr>
              <a:bodyPr rot="0" spcFirstLastPara="1" vertOverflow="ellipsis" vert="horz" wrap="square" anchor="ctr" anchorCtr="1"/>
              <a:lstStyle/>
              <a:p>
                <a:pPr>
                  <a:defRPr lang="en-US" sz="1600" b="0" i="0" u="none" strike="noStrike" kern="1200" baseline="0" noProof="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Sheet1!$A$1:$A$8</c:f>
              <c:strCache>
                <c:ptCount val="8"/>
                <c:pt idx="0">
                  <c:v>Formal loan</c:v>
                </c:pt>
                <c:pt idx="1">
                  <c:v>Utility assistance</c:v>
                </c:pt>
                <c:pt idx="2">
                  <c:v>Personal network assistance</c:v>
                </c:pt>
                <c:pt idx="3">
                  <c:v>Government assistance</c:v>
                </c:pt>
                <c:pt idx="4">
                  <c:v>Forgo expenses</c:v>
                </c:pt>
                <c:pt idx="5">
                  <c:v>Bill balancing</c:v>
                </c:pt>
                <c:pt idx="6">
                  <c:v>Risky temperature behavior</c:v>
                </c:pt>
                <c:pt idx="7">
                  <c:v>Accrue debt</c:v>
                </c:pt>
              </c:strCache>
            </c:strRef>
          </c:cat>
          <c:val>
            <c:numRef>
              <c:f>Sheet1!$B$1:$B$8</c:f>
              <c:numCache>
                <c:formatCode>0%</c:formatCode>
                <c:ptCount val="8"/>
                <c:pt idx="0">
                  <c:v>0.02</c:v>
                </c:pt>
                <c:pt idx="1">
                  <c:v>0.06</c:v>
                </c:pt>
                <c:pt idx="2">
                  <c:v>0.1</c:v>
                </c:pt>
                <c:pt idx="3">
                  <c:v>0.11</c:v>
                </c:pt>
                <c:pt idx="4">
                  <c:v>0.17</c:v>
                </c:pt>
                <c:pt idx="5">
                  <c:v>0.18</c:v>
                </c:pt>
                <c:pt idx="6">
                  <c:v>0.26</c:v>
                </c:pt>
                <c:pt idx="7">
                  <c:v>0.27</c:v>
                </c:pt>
              </c:numCache>
            </c:numRef>
          </c:val>
          <c:extLst>
            <c:ext xmlns:c16="http://schemas.microsoft.com/office/drawing/2014/chart" uri="{C3380CC4-5D6E-409C-BE32-E72D297353CC}">
              <c16:uniqueId val="{00000008-5FBF-2A4F-8CA5-CC4ACBB357F9}"/>
            </c:ext>
          </c:extLst>
        </c:ser>
        <c:dLbls>
          <c:showLegendKey val="0"/>
          <c:showVal val="1"/>
          <c:showCatName val="0"/>
          <c:showSerName val="0"/>
          <c:showPercent val="0"/>
          <c:showBubbleSize val="0"/>
        </c:dLbls>
        <c:gapWidth val="75"/>
        <c:axId val="1043110800"/>
        <c:axId val="1043243904"/>
      </c:barChart>
      <c:catAx>
        <c:axId val="1043110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noProof="0">
                <a:solidFill>
                  <a:schemeClr val="tx1"/>
                </a:solidFill>
                <a:latin typeface="Arial" panose="020B0604020202020204" pitchFamily="34" charset="0"/>
                <a:ea typeface="+mn-ea"/>
                <a:cs typeface="Arial" panose="020B0604020202020204" pitchFamily="34" charset="0"/>
              </a:defRPr>
            </a:pPr>
            <a:endParaRPr lang="en-US"/>
          </a:p>
        </c:txPr>
        <c:crossAx val="1043243904"/>
        <c:crosses val="autoZero"/>
        <c:auto val="1"/>
        <c:lblAlgn val="ctr"/>
        <c:lblOffset val="100"/>
        <c:noMultiLvlLbl val="0"/>
      </c:catAx>
      <c:valAx>
        <c:axId val="104324390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600" b="0" i="0" u="none" strike="noStrike" kern="1200" baseline="0" noProof="0">
                <a:solidFill>
                  <a:schemeClr val="tx1"/>
                </a:solidFill>
                <a:latin typeface="Arial" panose="020B0604020202020204" pitchFamily="34" charset="0"/>
                <a:ea typeface="+mn-ea"/>
                <a:cs typeface="Arial" panose="020B0604020202020204" pitchFamily="34" charset="0"/>
              </a:defRPr>
            </a:pPr>
            <a:endParaRPr lang="en-US"/>
          </a:p>
        </c:txPr>
        <c:crossAx val="1043110800"/>
        <c:crosses val="autoZero"/>
        <c:crossBetween val="between"/>
      </c:valAx>
      <c:spPr>
        <a:noFill/>
        <a:ln>
          <a:noFill/>
        </a:ln>
        <a:effectLst/>
      </c:spPr>
    </c:plotArea>
    <c:plotVisOnly val="1"/>
    <c:dispBlanksAs val="gap"/>
    <c:showDLblsOverMax val="0"/>
  </c:chart>
  <c:spPr>
    <a:noFill/>
    <a:ln>
      <a:noFill/>
    </a:ln>
    <a:effectLst/>
  </c:spPr>
  <c:txPr>
    <a:bodyPr/>
    <a:lstStyle/>
    <a:p>
      <a:pPr>
        <a:defRPr lang="en-US" sz="1600" noProof="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Less likely to receive disconnection notice</c:v>
                </c:pt>
                <c:pt idx="1">
                  <c:v>More likely to pay electricity bill</c:v>
                </c:pt>
                <c:pt idx="2">
                  <c:v>Less likely to forgo other necessary expenses</c:v>
                </c:pt>
                <c:pt idx="3">
                  <c:v>Less likely to keep home at an uncomfortable temperature</c:v>
                </c:pt>
                <c:pt idx="4">
                  <c:v>Less likely to reduce energy consumption</c:v>
                </c:pt>
              </c:strCache>
            </c:strRef>
          </c:cat>
          <c:val>
            <c:numRef>
              <c:f>Sheet1!$B$2:$B$6</c:f>
              <c:numCache>
                <c:formatCode>0%</c:formatCode>
                <c:ptCount val="5"/>
                <c:pt idx="0">
                  <c:v>0.46</c:v>
                </c:pt>
                <c:pt idx="1">
                  <c:v>0.44</c:v>
                </c:pt>
                <c:pt idx="2">
                  <c:v>0.34</c:v>
                </c:pt>
                <c:pt idx="3">
                  <c:v>0.21</c:v>
                </c:pt>
                <c:pt idx="4">
                  <c:v>0.15</c:v>
                </c:pt>
              </c:numCache>
            </c:numRef>
          </c:val>
          <c:extLst>
            <c:ext xmlns:c16="http://schemas.microsoft.com/office/drawing/2014/chart" uri="{C3380CC4-5D6E-409C-BE32-E72D297353CC}">
              <c16:uniqueId val="{00000000-CFA3-DF4D-A638-B5D1369347CD}"/>
            </c:ext>
          </c:extLst>
        </c:ser>
        <c:dLbls>
          <c:showLegendKey val="0"/>
          <c:showVal val="0"/>
          <c:showCatName val="0"/>
          <c:showSerName val="0"/>
          <c:showPercent val="0"/>
          <c:showBubbleSize val="0"/>
        </c:dLbls>
        <c:gapWidth val="219"/>
        <c:overlap val="-27"/>
        <c:axId val="957398272"/>
        <c:axId val="1157709903"/>
      </c:barChart>
      <c:catAx>
        <c:axId val="95739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57709903"/>
        <c:crosses val="autoZero"/>
        <c:auto val="1"/>
        <c:lblAlgn val="ctr"/>
        <c:lblOffset val="100"/>
        <c:noMultiLvlLbl val="0"/>
      </c:catAx>
      <c:valAx>
        <c:axId val="1157709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7398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b="0" cap="none" baseline="0"/>
              <a:t>Average Pre-Program Arrears at Time of TAP Enrollment</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barChart>
        <c:barDir val="col"/>
        <c:grouping val="clustered"/>
        <c:varyColors val="0"/>
        <c:ser>
          <c:idx val="6"/>
          <c:order val="0"/>
          <c:tx>
            <c:strRef>
              <c:f>'Average PPA'!$H$1</c:f>
              <c:strCache>
                <c:ptCount val="1"/>
                <c:pt idx="0">
                  <c:v>Average Pre-Program Arrears at Time of TAP Enrollment</c:v>
                </c:pt>
              </c:strCache>
            </c:strRef>
          </c:tx>
          <c:spPr>
            <a:solidFill>
              <a:srgbClr val="FFFF00"/>
            </a:solidFill>
            <a:ln>
              <a:noFill/>
            </a:ln>
            <a:effectLst/>
          </c:spPr>
          <c:invertIfNegative val="0"/>
          <c:cat>
            <c:numRef>
              <c:f>'Average PPA'!$A$4:$A$68</c:f>
              <c:numCache>
                <c:formatCode>mmm\-yy</c:formatCode>
                <c:ptCount val="65"/>
                <c:pt idx="0">
                  <c:v>42979</c:v>
                </c:pt>
                <c:pt idx="1">
                  <c:v>43010</c:v>
                </c:pt>
                <c:pt idx="2">
                  <c:v>43041</c:v>
                </c:pt>
                <c:pt idx="3">
                  <c:v>43072</c:v>
                </c:pt>
                <c:pt idx="4">
                  <c:v>43103</c:v>
                </c:pt>
                <c:pt idx="5">
                  <c:v>43134</c:v>
                </c:pt>
                <c:pt idx="6">
                  <c:v>43165</c:v>
                </c:pt>
                <c:pt idx="7">
                  <c:v>43196</c:v>
                </c:pt>
                <c:pt idx="8">
                  <c:v>43227</c:v>
                </c:pt>
                <c:pt idx="9">
                  <c:v>43258</c:v>
                </c:pt>
                <c:pt idx="10">
                  <c:v>43289</c:v>
                </c:pt>
                <c:pt idx="11">
                  <c:v>43320</c:v>
                </c:pt>
                <c:pt idx="12">
                  <c:v>43351</c:v>
                </c:pt>
                <c:pt idx="13">
                  <c:v>43382</c:v>
                </c:pt>
                <c:pt idx="14">
                  <c:v>43413</c:v>
                </c:pt>
                <c:pt idx="15">
                  <c:v>43444</c:v>
                </c:pt>
                <c:pt idx="16">
                  <c:v>43475</c:v>
                </c:pt>
                <c:pt idx="17">
                  <c:v>43506</c:v>
                </c:pt>
                <c:pt idx="18">
                  <c:v>43537</c:v>
                </c:pt>
                <c:pt idx="19">
                  <c:v>43568</c:v>
                </c:pt>
                <c:pt idx="20">
                  <c:v>43599</c:v>
                </c:pt>
                <c:pt idx="21">
                  <c:v>43630</c:v>
                </c:pt>
                <c:pt idx="22">
                  <c:v>43661</c:v>
                </c:pt>
                <c:pt idx="23">
                  <c:v>43692</c:v>
                </c:pt>
                <c:pt idx="24">
                  <c:v>43723</c:v>
                </c:pt>
                <c:pt idx="25">
                  <c:v>43754</c:v>
                </c:pt>
                <c:pt idx="26">
                  <c:v>43785</c:v>
                </c:pt>
                <c:pt idx="27">
                  <c:v>43816</c:v>
                </c:pt>
                <c:pt idx="28">
                  <c:v>43847</c:v>
                </c:pt>
                <c:pt idx="29">
                  <c:v>43878</c:v>
                </c:pt>
                <c:pt idx="30">
                  <c:v>43909</c:v>
                </c:pt>
                <c:pt idx="31">
                  <c:v>43940</c:v>
                </c:pt>
                <c:pt idx="32">
                  <c:v>43971</c:v>
                </c:pt>
                <c:pt idx="33">
                  <c:v>44002</c:v>
                </c:pt>
                <c:pt idx="34">
                  <c:v>44033</c:v>
                </c:pt>
                <c:pt idx="35">
                  <c:v>44064</c:v>
                </c:pt>
                <c:pt idx="36">
                  <c:v>44095</c:v>
                </c:pt>
                <c:pt idx="37">
                  <c:v>44126</c:v>
                </c:pt>
                <c:pt idx="38">
                  <c:v>44157</c:v>
                </c:pt>
                <c:pt idx="39">
                  <c:v>44188</c:v>
                </c:pt>
                <c:pt idx="40">
                  <c:v>44219</c:v>
                </c:pt>
                <c:pt idx="41">
                  <c:v>44250</c:v>
                </c:pt>
                <c:pt idx="42">
                  <c:v>44281</c:v>
                </c:pt>
                <c:pt idx="43">
                  <c:v>44312</c:v>
                </c:pt>
                <c:pt idx="44">
                  <c:v>44343</c:v>
                </c:pt>
                <c:pt idx="45">
                  <c:v>44374</c:v>
                </c:pt>
                <c:pt idx="46">
                  <c:v>44405</c:v>
                </c:pt>
                <c:pt idx="47">
                  <c:v>44436</c:v>
                </c:pt>
                <c:pt idx="48">
                  <c:v>44467</c:v>
                </c:pt>
                <c:pt idx="49">
                  <c:v>44498</c:v>
                </c:pt>
                <c:pt idx="50">
                  <c:v>44529</c:v>
                </c:pt>
                <c:pt idx="51">
                  <c:v>44560</c:v>
                </c:pt>
                <c:pt idx="52">
                  <c:v>44591</c:v>
                </c:pt>
                <c:pt idx="53">
                  <c:v>44619</c:v>
                </c:pt>
                <c:pt idx="54">
                  <c:v>44650</c:v>
                </c:pt>
                <c:pt idx="55">
                  <c:v>44681</c:v>
                </c:pt>
                <c:pt idx="56">
                  <c:v>44712</c:v>
                </c:pt>
                <c:pt idx="57">
                  <c:v>44742</c:v>
                </c:pt>
                <c:pt idx="58">
                  <c:v>44773</c:v>
                </c:pt>
                <c:pt idx="59">
                  <c:v>44804</c:v>
                </c:pt>
                <c:pt idx="60">
                  <c:v>44834</c:v>
                </c:pt>
                <c:pt idx="61">
                  <c:v>44865</c:v>
                </c:pt>
                <c:pt idx="62">
                  <c:v>44895</c:v>
                </c:pt>
                <c:pt idx="63">
                  <c:v>44926</c:v>
                </c:pt>
                <c:pt idx="64">
                  <c:v>44957</c:v>
                </c:pt>
              </c:numCache>
            </c:numRef>
          </c:cat>
          <c:val>
            <c:numRef>
              <c:f>'Average PPA'!$H$4:$H$68</c:f>
              <c:numCache>
                <c:formatCode>"$"#,##0.00_);[Red]\("$"#,##0.00\)</c:formatCode>
                <c:ptCount val="65"/>
                <c:pt idx="0">
                  <c:v>2781.495219885277</c:v>
                </c:pt>
                <c:pt idx="1">
                  <c:v>3397.4477064220182</c:v>
                </c:pt>
                <c:pt idx="2">
                  <c:v>2887.8364153627313</c:v>
                </c:pt>
                <c:pt idx="3">
                  <c:v>3553.8689613526572</c:v>
                </c:pt>
                <c:pt idx="4">
                  <c:v>3231.3530249110322</c:v>
                </c:pt>
                <c:pt idx="5">
                  <c:v>3630.616</c:v>
                </c:pt>
                <c:pt idx="6">
                  <c:v>2977.8276231263385</c:v>
                </c:pt>
                <c:pt idx="7">
                  <c:v>3516.3016627078387</c:v>
                </c:pt>
                <c:pt idx="8">
                  <c:v>3466.3955314009663</c:v>
                </c:pt>
                <c:pt idx="9">
                  <c:v>3295.6861035422344</c:v>
                </c:pt>
                <c:pt idx="10">
                  <c:v>3449.8341204250296</c:v>
                </c:pt>
                <c:pt idx="11">
                  <c:v>3450.442190669371</c:v>
                </c:pt>
                <c:pt idx="12">
                  <c:v>2713.7096188747732</c:v>
                </c:pt>
                <c:pt idx="13">
                  <c:v>3188.6262626262628</c:v>
                </c:pt>
                <c:pt idx="14">
                  <c:v>2812.9535160905839</c:v>
                </c:pt>
                <c:pt idx="15">
                  <c:v>2836.5360576923076</c:v>
                </c:pt>
                <c:pt idx="16">
                  <c:v>2666.7144678138943</c:v>
                </c:pt>
                <c:pt idx="17">
                  <c:v>2672.9809523809522</c:v>
                </c:pt>
                <c:pt idx="18">
                  <c:v>3015.8307184145333</c:v>
                </c:pt>
                <c:pt idx="19">
                  <c:v>3247.3</c:v>
                </c:pt>
                <c:pt idx="20">
                  <c:v>3109.6679280983917</c:v>
                </c:pt>
                <c:pt idx="21">
                  <c:v>2907.246551724138</c:v>
                </c:pt>
                <c:pt idx="22">
                  <c:v>2823.5417956656347</c:v>
                </c:pt>
                <c:pt idx="23">
                  <c:v>3015.3285272914522</c:v>
                </c:pt>
                <c:pt idx="24">
                  <c:v>3127.3881048387098</c:v>
                </c:pt>
                <c:pt idx="25">
                  <c:v>3119.1251212415132</c:v>
                </c:pt>
                <c:pt idx="26">
                  <c:v>2777.2613882863338</c:v>
                </c:pt>
                <c:pt idx="27">
                  <c:v>2308.9490695396671</c:v>
                </c:pt>
                <c:pt idx="28">
                  <c:v>2442.0064285714284</c:v>
                </c:pt>
                <c:pt idx="29">
                  <c:v>2129.9842696629212</c:v>
                </c:pt>
                <c:pt idx="30">
                  <c:v>2233.5924170616113</c:v>
                </c:pt>
                <c:pt idx="31">
                  <c:v>2597.2622377622379</c:v>
                </c:pt>
                <c:pt idx="32">
                  <c:v>2344.0145161290325</c:v>
                </c:pt>
                <c:pt idx="33">
                  <c:v>1894.7709090909091</c:v>
                </c:pt>
                <c:pt idx="34">
                  <c:v>2249.5550458715597</c:v>
                </c:pt>
                <c:pt idx="35">
                  <c:v>1698.2430555555557</c:v>
                </c:pt>
                <c:pt idx="36">
                  <c:v>1871.4304635761589</c:v>
                </c:pt>
                <c:pt idx="37">
                  <c:v>2412.9831932773109</c:v>
                </c:pt>
                <c:pt idx="38">
                  <c:v>1795.705035971223</c:v>
                </c:pt>
                <c:pt idx="39">
                  <c:v>1223.6220472440946</c:v>
                </c:pt>
                <c:pt idx="40">
                  <c:v>1355.6124031007753</c:v>
                </c:pt>
                <c:pt idx="41">
                  <c:v>1537.8217054263566</c:v>
                </c:pt>
                <c:pt idx="42">
                  <c:v>1584.9589743589743</c:v>
                </c:pt>
                <c:pt idx="43">
                  <c:v>2074.6909090909089</c:v>
                </c:pt>
                <c:pt idx="44">
                  <c:v>2076.9956616052059</c:v>
                </c:pt>
                <c:pt idx="45">
                  <c:v>1994.4797507788162</c:v>
                </c:pt>
                <c:pt idx="46">
                  <c:v>2247.546511627907</c:v>
                </c:pt>
                <c:pt idx="47">
                  <c:v>2150.5732758620688</c:v>
                </c:pt>
                <c:pt idx="48">
                  <c:v>2225.5786163522012</c:v>
                </c:pt>
                <c:pt idx="49">
                  <c:v>2508.7421383647797</c:v>
                </c:pt>
                <c:pt idx="50">
                  <c:v>2487.7843137254904</c:v>
                </c:pt>
                <c:pt idx="51">
                  <c:v>2870.8744493392069</c:v>
                </c:pt>
                <c:pt idx="52">
                  <c:v>2440.1403508771928</c:v>
                </c:pt>
                <c:pt idx="53">
                  <c:v>2384.9942028985506</c:v>
                </c:pt>
                <c:pt idx="54">
                  <c:v>2281.2565084226644</c:v>
                </c:pt>
                <c:pt idx="55">
                  <c:v>2686.0868778280542</c:v>
                </c:pt>
                <c:pt idx="56">
                  <c:v>2678.1781076066791</c:v>
                </c:pt>
                <c:pt idx="57">
                  <c:v>2708.5524752475249</c:v>
                </c:pt>
                <c:pt idx="58">
                  <c:v>3334.5624421831635</c:v>
                </c:pt>
                <c:pt idx="59">
                  <c:v>3609.0015209125477</c:v>
                </c:pt>
                <c:pt idx="60">
                  <c:v>3035.0563866513235</c:v>
                </c:pt>
                <c:pt idx="61">
                  <c:v>2701.3716981132075</c:v>
                </c:pt>
                <c:pt idx="62">
                  <c:v>2440.2462845010614</c:v>
                </c:pt>
                <c:pt idx="63">
                  <c:v>2106.7414187643021</c:v>
                </c:pt>
                <c:pt idx="64">
                  <c:v>2189.1388174807198</c:v>
                </c:pt>
              </c:numCache>
            </c:numRef>
          </c:val>
          <c:extLst>
            <c:ext xmlns:c16="http://schemas.microsoft.com/office/drawing/2014/chart" uri="{C3380CC4-5D6E-409C-BE32-E72D297353CC}">
              <c16:uniqueId val="{00000000-475E-406D-A5EA-D2364583B0E2}"/>
            </c:ext>
          </c:extLst>
        </c:ser>
        <c:dLbls>
          <c:showLegendKey val="0"/>
          <c:showVal val="0"/>
          <c:showCatName val="0"/>
          <c:showSerName val="0"/>
          <c:showPercent val="0"/>
          <c:showBubbleSize val="0"/>
        </c:dLbls>
        <c:gapWidth val="150"/>
        <c:axId val="1894508832"/>
        <c:axId val="1894494912"/>
      </c:barChart>
      <c:dateAx>
        <c:axId val="1894508832"/>
        <c:scaling>
          <c:orientation val="minMax"/>
        </c:scaling>
        <c:delete val="0"/>
        <c:axPos val="b"/>
        <c:numFmt formatCode="mmm\-yy" sourceLinked="1"/>
        <c:majorTickMark val="out"/>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000" b="0" i="0" u="none" strike="noStrike" kern="1200" spc="100" baseline="0">
                <a:solidFill>
                  <a:schemeClr val="lt1"/>
                </a:solidFill>
                <a:latin typeface="+mn-lt"/>
                <a:ea typeface="+mn-ea"/>
                <a:cs typeface="+mn-cs"/>
              </a:defRPr>
            </a:pPr>
            <a:endParaRPr lang="en-US"/>
          </a:p>
        </c:txPr>
        <c:crossAx val="1894494912"/>
        <c:crosses val="autoZero"/>
        <c:auto val="1"/>
        <c:lblOffset val="100"/>
        <c:baseTimeUnit val="months"/>
      </c:dateAx>
      <c:valAx>
        <c:axId val="1894494912"/>
        <c:scaling>
          <c:orientation val="minMax"/>
          <c:max val="4000"/>
        </c:scaling>
        <c:delete val="0"/>
        <c:axPos val="l"/>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solidFill>
                <a:latin typeface="+mn-lt"/>
                <a:ea typeface="+mn-ea"/>
                <a:cs typeface="+mn-cs"/>
              </a:defRPr>
            </a:pPr>
            <a:endParaRPr lang="en-US"/>
          </a:p>
        </c:txPr>
        <c:crossAx val="1894508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Percent of New TAP Enrollees with Pre-Program Arrears (PPA)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4"/>
          <c:order val="0"/>
          <c:tx>
            <c:strRef>
              <c:f>'Pct in arrears when entering'!$F$1</c:f>
              <c:strCache>
                <c:ptCount val="1"/>
                <c:pt idx="0">
                  <c:v>Pct of New Enrollees with PPA</c:v>
                </c:pt>
              </c:strCache>
            </c:strRef>
          </c:tx>
          <c:spPr>
            <a:ln w="28575" cap="rnd">
              <a:solidFill>
                <a:schemeClr val="tx1"/>
              </a:solidFill>
              <a:round/>
            </a:ln>
            <a:effectLst/>
          </c:spPr>
          <c:marker>
            <c:symbol val="none"/>
          </c:marker>
          <c:cat>
            <c:numRef>
              <c:f>'Pct in arrears when entering'!$A$4:$A$68</c:f>
              <c:numCache>
                <c:formatCode>mmm\-yy</c:formatCode>
                <c:ptCount val="65"/>
                <c:pt idx="0">
                  <c:v>42979</c:v>
                </c:pt>
                <c:pt idx="1">
                  <c:v>43010</c:v>
                </c:pt>
                <c:pt idx="2">
                  <c:v>43041</c:v>
                </c:pt>
                <c:pt idx="3">
                  <c:v>43072</c:v>
                </c:pt>
                <c:pt idx="4">
                  <c:v>43103</c:v>
                </c:pt>
                <c:pt idx="5">
                  <c:v>43134</c:v>
                </c:pt>
                <c:pt idx="6">
                  <c:v>43165</c:v>
                </c:pt>
                <c:pt idx="7">
                  <c:v>43196</c:v>
                </c:pt>
                <c:pt idx="8">
                  <c:v>43227</c:v>
                </c:pt>
                <c:pt idx="9">
                  <c:v>43258</c:v>
                </c:pt>
                <c:pt idx="10">
                  <c:v>43289</c:v>
                </c:pt>
                <c:pt idx="11">
                  <c:v>43320</c:v>
                </c:pt>
                <c:pt idx="12">
                  <c:v>43351</c:v>
                </c:pt>
                <c:pt idx="13">
                  <c:v>43382</c:v>
                </c:pt>
                <c:pt idx="14">
                  <c:v>43413</c:v>
                </c:pt>
                <c:pt idx="15">
                  <c:v>43444</c:v>
                </c:pt>
                <c:pt idx="16">
                  <c:v>43475</c:v>
                </c:pt>
                <c:pt idx="17">
                  <c:v>43506</c:v>
                </c:pt>
                <c:pt idx="18">
                  <c:v>43537</c:v>
                </c:pt>
                <c:pt idx="19">
                  <c:v>43568</c:v>
                </c:pt>
                <c:pt idx="20">
                  <c:v>43599</c:v>
                </c:pt>
                <c:pt idx="21">
                  <c:v>43630</c:v>
                </c:pt>
                <c:pt idx="22">
                  <c:v>43661</c:v>
                </c:pt>
                <c:pt idx="23">
                  <c:v>43692</c:v>
                </c:pt>
                <c:pt idx="24">
                  <c:v>43723</c:v>
                </c:pt>
                <c:pt idx="25">
                  <c:v>43754</c:v>
                </c:pt>
                <c:pt idx="26">
                  <c:v>43785</c:v>
                </c:pt>
                <c:pt idx="27">
                  <c:v>43816</c:v>
                </c:pt>
                <c:pt idx="28">
                  <c:v>43847</c:v>
                </c:pt>
                <c:pt idx="29">
                  <c:v>43878</c:v>
                </c:pt>
                <c:pt idx="30">
                  <c:v>43909</c:v>
                </c:pt>
                <c:pt idx="31">
                  <c:v>43940</c:v>
                </c:pt>
                <c:pt idx="32">
                  <c:v>43971</c:v>
                </c:pt>
                <c:pt idx="33">
                  <c:v>44002</c:v>
                </c:pt>
                <c:pt idx="34">
                  <c:v>44033</c:v>
                </c:pt>
                <c:pt idx="35">
                  <c:v>44064</c:v>
                </c:pt>
                <c:pt idx="36">
                  <c:v>44095</c:v>
                </c:pt>
                <c:pt idx="37">
                  <c:v>44126</c:v>
                </c:pt>
                <c:pt idx="38">
                  <c:v>44157</c:v>
                </c:pt>
                <c:pt idx="39">
                  <c:v>44188</c:v>
                </c:pt>
                <c:pt idx="40">
                  <c:v>44219</c:v>
                </c:pt>
                <c:pt idx="41">
                  <c:v>44250</c:v>
                </c:pt>
                <c:pt idx="42">
                  <c:v>44281</c:v>
                </c:pt>
                <c:pt idx="43">
                  <c:v>44312</c:v>
                </c:pt>
                <c:pt idx="44">
                  <c:v>44343</c:v>
                </c:pt>
                <c:pt idx="45">
                  <c:v>44374</c:v>
                </c:pt>
                <c:pt idx="46">
                  <c:v>44405</c:v>
                </c:pt>
                <c:pt idx="47">
                  <c:v>44436</c:v>
                </c:pt>
                <c:pt idx="48">
                  <c:v>44467</c:v>
                </c:pt>
                <c:pt idx="49">
                  <c:v>44498</c:v>
                </c:pt>
                <c:pt idx="50">
                  <c:v>44529</c:v>
                </c:pt>
                <c:pt idx="51">
                  <c:v>44560</c:v>
                </c:pt>
                <c:pt idx="52">
                  <c:v>44591</c:v>
                </c:pt>
                <c:pt idx="53">
                  <c:v>44619</c:v>
                </c:pt>
                <c:pt idx="54">
                  <c:v>44650</c:v>
                </c:pt>
                <c:pt idx="55">
                  <c:v>44681</c:v>
                </c:pt>
                <c:pt idx="56">
                  <c:v>44712</c:v>
                </c:pt>
                <c:pt idx="57">
                  <c:v>44742</c:v>
                </c:pt>
                <c:pt idx="58">
                  <c:v>44773</c:v>
                </c:pt>
                <c:pt idx="59">
                  <c:v>44804</c:v>
                </c:pt>
                <c:pt idx="60">
                  <c:v>44834</c:v>
                </c:pt>
                <c:pt idx="61">
                  <c:v>44865</c:v>
                </c:pt>
                <c:pt idx="62">
                  <c:v>44895</c:v>
                </c:pt>
                <c:pt idx="63">
                  <c:v>44926</c:v>
                </c:pt>
                <c:pt idx="64">
                  <c:v>44957</c:v>
                </c:pt>
              </c:numCache>
            </c:numRef>
          </c:cat>
          <c:val>
            <c:numRef>
              <c:f>'Pct in arrears when entering'!$F$4:$F$68</c:f>
              <c:numCache>
                <c:formatCode>0%</c:formatCode>
                <c:ptCount val="65"/>
                <c:pt idx="0">
                  <c:v>0.94455066921606123</c:v>
                </c:pt>
                <c:pt idx="1">
                  <c:v>0.97247706422018354</c:v>
                </c:pt>
                <c:pt idx="2">
                  <c:v>0.97297297297297303</c:v>
                </c:pt>
                <c:pt idx="3">
                  <c:v>0.97161835748792269</c:v>
                </c:pt>
                <c:pt idx="4">
                  <c:v>0.96156583629893233</c:v>
                </c:pt>
                <c:pt idx="5">
                  <c:v>0.96666666666666667</c:v>
                </c:pt>
                <c:pt idx="6">
                  <c:v>0.97323340471092079</c:v>
                </c:pt>
                <c:pt idx="7">
                  <c:v>0.96793349168646081</c:v>
                </c:pt>
                <c:pt idx="8">
                  <c:v>0.96799516908212557</c:v>
                </c:pt>
                <c:pt idx="9">
                  <c:v>0.96893732970027246</c:v>
                </c:pt>
                <c:pt idx="10">
                  <c:v>0.9645808736717828</c:v>
                </c:pt>
                <c:pt idx="11">
                  <c:v>0.95436105476673427</c:v>
                </c:pt>
                <c:pt idx="12">
                  <c:v>0.95644283121597096</c:v>
                </c:pt>
                <c:pt idx="13">
                  <c:v>0.95408631772268138</c:v>
                </c:pt>
                <c:pt idx="14">
                  <c:v>0.95113230035756857</c:v>
                </c:pt>
                <c:pt idx="15">
                  <c:v>0.92548076923076927</c:v>
                </c:pt>
                <c:pt idx="16">
                  <c:v>0.93244104525175275</c:v>
                </c:pt>
                <c:pt idx="17">
                  <c:v>0.95064935064935063</c:v>
                </c:pt>
                <c:pt idx="18">
                  <c:v>0.94054500412881914</c:v>
                </c:pt>
                <c:pt idx="19">
                  <c:v>0.96060606060606057</c:v>
                </c:pt>
                <c:pt idx="20">
                  <c:v>0.95931882686849579</c:v>
                </c:pt>
                <c:pt idx="21">
                  <c:v>0.92413793103448272</c:v>
                </c:pt>
                <c:pt idx="22">
                  <c:v>0.95588235294117652</c:v>
                </c:pt>
                <c:pt idx="23">
                  <c:v>0.96292481977342947</c:v>
                </c:pt>
                <c:pt idx="24">
                  <c:v>0.95866935483870963</c:v>
                </c:pt>
                <c:pt idx="25">
                  <c:v>0.95732298739088262</c:v>
                </c:pt>
                <c:pt idx="26">
                  <c:v>0.94793926247288507</c:v>
                </c:pt>
                <c:pt idx="27">
                  <c:v>0.89813907933398629</c:v>
                </c:pt>
                <c:pt idx="28">
                  <c:v>0.90785714285714281</c:v>
                </c:pt>
                <c:pt idx="29">
                  <c:v>0.88764044943820219</c:v>
                </c:pt>
                <c:pt idx="30">
                  <c:v>0.91469194312796209</c:v>
                </c:pt>
                <c:pt idx="31">
                  <c:v>0.93356643356643354</c:v>
                </c:pt>
                <c:pt idx="32">
                  <c:v>0.91935483870967738</c:v>
                </c:pt>
                <c:pt idx="33">
                  <c:v>0.96363636363636362</c:v>
                </c:pt>
                <c:pt idx="34">
                  <c:v>0.91743119266055051</c:v>
                </c:pt>
                <c:pt idx="35">
                  <c:v>0.88888888888888884</c:v>
                </c:pt>
                <c:pt idx="36">
                  <c:v>0.92052980132450335</c:v>
                </c:pt>
                <c:pt idx="37">
                  <c:v>0.9327731092436975</c:v>
                </c:pt>
                <c:pt idx="38">
                  <c:v>0.94964028776978415</c:v>
                </c:pt>
                <c:pt idx="39">
                  <c:v>0.91338582677165359</c:v>
                </c:pt>
                <c:pt idx="40">
                  <c:v>0.96124031007751942</c:v>
                </c:pt>
                <c:pt idx="41">
                  <c:v>0.93023255813953487</c:v>
                </c:pt>
                <c:pt idx="42">
                  <c:v>0.94358974358974357</c:v>
                </c:pt>
                <c:pt idx="43">
                  <c:v>0.88264462809917354</c:v>
                </c:pt>
                <c:pt idx="44">
                  <c:v>0.87418655097613884</c:v>
                </c:pt>
                <c:pt idx="45">
                  <c:v>0.87928348909657317</c:v>
                </c:pt>
                <c:pt idx="46">
                  <c:v>0.88808139534883723</c:v>
                </c:pt>
                <c:pt idx="47">
                  <c:v>0.93534482758620685</c:v>
                </c:pt>
                <c:pt idx="48">
                  <c:v>0.91194968553459121</c:v>
                </c:pt>
                <c:pt idx="49">
                  <c:v>0.91194968553459121</c:v>
                </c:pt>
                <c:pt idx="50">
                  <c:v>0.94509803921568625</c:v>
                </c:pt>
                <c:pt idx="51">
                  <c:v>0.92511013215859028</c:v>
                </c:pt>
                <c:pt idx="52">
                  <c:v>0.91812865497076024</c:v>
                </c:pt>
                <c:pt idx="53">
                  <c:v>0.89420289855072466</c:v>
                </c:pt>
                <c:pt idx="54">
                  <c:v>0.89816232771822357</c:v>
                </c:pt>
                <c:pt idx="55">
                  <c:v>0.92850678733031677</c:v>
                </c:pt>
                <c:pt idx="56">
                  <c:v>0.95083487940630795</c:v>
                </c:pt>
                <c:pt idx="57">
                  <c:v>0.9564356435643564</c:v>
                </c:pt>
                <c:pt idx="58">
                  <c:v>0.96577243293246995</c:v>
                </c:pt>
                <c:pt idx="59">
                  <c:v>0.97110266159695813</c:v>
                </c:pt>
                <c:pt idx="60">
                  <c:v>0.95397008055235899</c:v>
                </c:pt>
                <c:pt idx="61">
                  <c:v>0.94528301886792454</c:v>
                </c:pt>
                <c:pt idx="62">
                  <c:v>0.93630573248407645</c:v>
                </c:pt>
                <c:pt idx="63">
                  <c:v>0.94050343249427915</c:v>
                </c:pt>
                <c:pt idx="64">
                  <c:v>0.94601542416452444</c:v>
                </c:pt>
              </c:numCache>
            </c:numRef>
          </c:val>
          <c:smooth val="0"/>
          <c:extLst>
            <c:ext xmlns:c16="http://schemas.microsoft.com/office/drawing/2014/chart" uri="{C3380CC4-5D6E-409C-BE32-E72D297353CC}">
              <c16:uniqueId val="{00000000-37FD-4A13-BCF5-4B3920C431D9}"/>
            </c:ext>
          </c:extLst>
        </c:ser>
        <c:dLbls>
          <c:showLegendKey val="0"/>
          <c:showVal val="0"/>
          <c:showCatName val="0"/>
          <c:showSerName val="0"/>
          <c:showPercent val="0"/>
          <c:showBubbleSize val="0"/>
        </c:dLbls>
        <c:smooth val="0"/>
        <c:axId val="801560768"/>
        <c:axId val="801582368"/>
      </c:lineChart>
      <c:dateAx>
        <c:axId val="8015607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582368"/>
        <c:crosses val="autoZero"/>
        <c:auto val="1"/>
        <c:lblOffset val="100"/>
        <c:baseTimeUnit val="months"/>
      </c:dateAx>
      <c:valAx>
        <c:axId val="801582368"/>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1560768"/>
        <c:crosses val="autoZero"/>
        <c:crossBetween val="between"/>
      </c:valAx>
      <c:spPr>
        <a:solidFill>
          <a:srgbClr val="C00000"/>
        </a:solidFill>
        <a:ln>
          <a:solidFill>
            <a:srgbClr val="C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C00000"/>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8.5814444103312335E-2"/>
          <c:y val="2.3840059509092015E-2"/>
          <c:w val="0.87908075978783118"/>
          <c:h val="0.53796681471561225"/>
        </c:manualLayout>
      </c:layout>
      <c:barChart>
        <c:barDir val="col"/>
        <c:grouping val="clustered"/>
        <c:varyColors val="0"/>
        <c:ser>
          <c:idx val="1"/>
          <c:order val="0"/>
          <c:tx>
            <c:strRef>
              <c:f>'Long term arrears vs PPA'!$C$1</c:f>
              <c:strCache>
                <c:ptCount val="1"/>
                <c:pt idx="0">
                  <c:v># of New TAP Enrollees </c:v>
                </c:pt>
              </c:strCache>
            </c:strRef>
          </c:tx>
          <c:spPr>
            <a:solidFill>
              <a:srgbClr val="FFFF00"/>
            </a:solidFill>
            <a:ln>
              <a:noFill/>
            </a:ln>
            <a:effectLst/>
          </c:spPr>
          <c:invertIfNegative val="0"/>
          <c:cat>
            <c:numRef>
              <c:f>'Long term arrears vs PPA'!$A$3:$A$68</c:f>
              <c:numCache>
                <c:formatCode>mmm\-yy</c:formatCode>
                <c:ptCount val="66"/>
                <c:pt idx="0">
                  <c:v>42948</c:v>
                </c:pt>
                <c:pt idx="1">
                  <c:v>42979</c:v>
                </c:pt>
                <c:pt idx="2">
                  <c:v>43010</c:v>
                </c:pt>
                <c:pt idx="3">
                  <c:v>43041</c:v>
                </c:pt>
                <c:pt idx="4">
                  <c:v>43072</c:v>
                </c:pt>
                <c:pt idx="5">
                  <c:v>43103</c:v>
                </c:pt>
                <c:pt idx="6">
                  <c:v>43134</c:v>
                </c:pt>
                <c:pt idx="7">
                  <c:v>43165</c:v>
                </c:pt>
                <c:pt idx="8">
                  <c:v>43196</c:v>
                </c:pt>
                <c:pt idx="9">
                  <c:v>43227</c:v>
                </c:pt>
                <c:pt idx="10">
                  <c:v>43258</c:v>
                </c:pt>
                <c:pt idx="11">
                  <c:v>43289</c:v>
                </c:pt>
                <c:pt idx="12">
                  <c:v>43320</c:v>
                </c:pt>
                <c:pt idx="13">
                  <c:v>43351</c:v>
                </c:pt>
                <c:pt idx="14">
                  <c:v>43382</c:v>
                </c:pt>
                <c:pt idx="15">
                  <c:v>43413</c:v>
                </c:pt>
                <c:pt idx="16">
                  <c:v>43444</c:v>
                </c:pt>
                <c:pt idx="17">
                  <c:v>43475</c:v>
                </c:pt>
                <c:pt idx="18">
                  <c:v>43506</c:v>
                </c:pt>
                <c:pt idx="19">
                  <c:v>43537</c:v>
                </c:pt>
                <c:pt idx="20">
                  <c:v>43568</c:v>
                </c:pt>
                <c:pt idx="21">
                  <c:v>43599</c:v>
                </c:pt>
                <c:pt idx="22">
                  <c:v>43630</c:v>
                </c:pt>
                <c:pt idx="23">
                  <c:v>43661</c:v>
                </c:pt>
                <c:pt idx="24">
                  <c:v>43692</c:v>
                </c:pt>
                <c:pt idx="25">
                  <c:v>43723</c:v>
                </c:pt>
                <c:pt idx="26">
                  <c:v>43754</c:v>
                </c:pt>
                <c:pt idx="27">
                  <c:v>43785</c:v>
                </c:pt>
                <c:pt idx="28">
                  <c:v>43816</c:v>
                </c:pt>
                <c:pt idx="29">
                  <c:v>43847</c:v>
                </c:pt>
                <c:pt idx="30">
                  <c:v>43878</c:v>
                </c:pt>
                <c:pt idx="31">
                  <c:v>43909</c:v>
                </c:pt>
                <c:pt idx="32">
                  <c:v>43940</c:v>
                </c:pt>
                <c:pt idx="33">
                  <c:v>43971</c:v>
                </c:pt>
                <c:pt idx="34">
                  <c:v>44002</c:v>
                </c:pt>
                <c:pt idx="35">
                  <c:v>44033</c:v>
                </c:pt>
                <c:pt idx="36">
                  <c:v>44064</c:v>
                </c:pt>
                <c:pt idx="37">
                  <c:v>44095</c:v>
                </c:pt>
                <c:pt idx="38">
                  <c:v>44126</c:v>
                </c:pt>
                <c:pt idx="39">
                  <c:v>44157</c:v>
                </c:pt>
                <c:pt idx="40">
                  <c:v>44188</c:v>
                </c:pt>
                <c:pt idx="41">
                  <c:v>44219</c:v>
                </c:pt>
                <c:pt idx="42">
                  <c:v>44250</c:v>
                </c:pt>
                <c:pt idx="43">
                  <c:v>44281</c:v>
                </c:pt>
                <c:pt idx="44">
                  <c:v>44312</c:v>
                </c:pt>
                <c:pt idx="45">
                  <c:v>44343</c:v>
                </c:pt>
                <c:pt idx="46">
                  <c:v>44374</c:v>
                </c:pt>
                <c:pt idx="47">
                  <c:v>44405</c:v>
                </c:pt>
                <c:pt idx="48">
                  <c:v>44436</c:v>
                </c:pt>
                <c:pt idx="49">
                  <c:v>44467</c:v>
                </c:pt>
                <c:pt idx="50">
                  <c:v>44498</c:v>
                </c:pt>
                <c:pt idx="51">
                  <c:v>44529</c:v>
                </c:pt>
                <c:pt idx="52">
                  <c:v>44560</c:v>
                </c:pt>
                <c:pt idx="53">
                  <c:v>44591</c:v>
                </c:pt>
                <c:pt idx="54">
                  <c:v>44619</c:v>
                </c:pt>
                <c:pt idx="55">
                  <c:v>44650</c:v>
                </c:pt>
                <c:pt idx="56">
                  <c:v>44681</c:v>
                </c:pt>
                <c:pt idx="57">
                  <c:v>44712</c:v>
                </c:pt>
                <c:pt idx="58">
                  <c:v>44742</c:v>
                </c:pt>
                <c:pt idx="59">
                  <c:v>44773</c:v>
                </c:pt>
                <c:pt idx="60">
                  <c:v>44804</c:v>
                </c:pt>
                <c:pt idx="61">
                  <c:v>44834</c:v>
                </c:pt>
                <c:pt idx="62">
                  <c:v>44865</c:v>
                </c:pt>
                <c:pt idx="63">
                  <c:v>44895</c:v>
                </c:pt>
                <c:pt idx="64">
                  <c:v>44926</c:v>
                </c:pt>
                <c:pt idx="65">
                  <c:v>44957</c:v>
                </c:pt>
              </c:numCache>
            </c:numRef>
          </c:cat>
          <c:val>
            <c:numRef>
              <c:f>'Long term arrears vs PPA'!$C$3:$C$68</c:f>
              <c:numCache>
                <c:formatCode>#,##0</c:formatCode>
                <c:ptCount val="66"/>
                <c:pt idx="0">
                  <c:v>1179</c:v>
                </c:pt>
                <c:pt idx="1">
                  <c:v>523</c:v>
                </c:pt>
                <c:pt idx="2">
                  <c:v>545</c:v>
                </c:pt>
                <c:pt idx="3">
                  <c:v>703</c:v>
                </c:pt>
                <c:pt idx="4">
                  <c:v>1656</c:v>
                </c:pt>
                <c:pt idx="5">
                  <c:v>1405</c:v>
                </c:pt>
                <c:pt idx="6">
                  <c:v>750</c:v>
                </c:pt>
                <c:pt idx="7">
                  <c:v>934</c:v>
                </c:pt>
                <c:pt idx="8">
                  <c:v>842</c:v>
                </c:pt>
                <c:pt idx="9">
                  <c:v>1656</c:v>
                </c:pt>
                <c:pt idx="10">
                  <c:v>1835</c:v>
                </c:pt>
                <c:pt idx="11">
                  <c:v>1694</c:v>
                </c:pt>
                <c:pt idx="12">
                  <c:v>986</c:v>
                </c:pt>
                <c:pt idx="13">
                  <c:v>551</c:v>
                </c:pt>
                <c:pt idx="14">
                  <c:v>1089</c:v>
                </c:pt>
                <c:pt idx="15">
                  <c:v>839</c:v>
                </c:pt>
                <c:pt idx="16">
                  <c:v>832</c:v>
                </c:pt>
                <c:pt idx="17">
                  <c:v>1569</c:v>
                </c:pt>
                <c:pt idx="18">
                  <c:v>1155</c:v>
                </c:pt>
                <c:pt idx="19">
                  <c:v>1211</c:v>
                </c:pt>
                <c:pt idx="20">
                  <c:v>1320</c:v>
                </c:pt>
                <c:pt idx="21">
                  <c:v>1057</c:v>
                </c:pt>
                <c:pt idx="22">
                  <c:v>1160</c:v>
                </c:pt>
                <c:pt idx="23">
                  <c:v>1292</c:v>
                </c:pt>
                <c:pt idx="24">
                  <c:v>971</c:v>
                </c:pt>
                <c:pt idx="25">
                  <c:v>992</c:v>
                </c:pt>
                <c:pt idx="26">
                  <c:v>1031</c:v>
                </c:pt>
                <c:pt idx="27">
                  <c:v>922</c:v>
                </c:pt>
                <c:pt idx="28">
                  <c:v>1021</c:v>
                </c:pt>
                <c:pt idx="29">
                  <c:v>1400</c:v>
                </c:pt>
                <c:pt idx="30">
                  <c:v>890</c:v>
                </c:pt>
                <c:pt idx="31">
                  <c:v>422</c:v>
                </c:pt>
                <c:pt idx="32">
                  <c:v>286</c:v>
                </c:pt>
                <c:pt idx="33">
                  <c:v>620</c:v>
                </c:pt>
                <c:pt idx="34">
                  <c:v>275</c:v>
                </c:pt>
                <c:pt idx="35">
                  <c:v>218</c:v>
                </c:pt>
                <c:pt idx="36">
                  <c:v>144</c:v>
                </c:pt>
                <c:pt idx="37">
                  <c:v>151</c:v>
                </c:pt>
                <c:pt idx="38">
                  <c:v>119</c:v>
                </c:pt>
                <c:pt idx="39">
                  <c:v>139</c:v>
                </c:pt>
                <c:pt idx="40">
                  <c:v>127</c:v>
                </c:pt>
                <c:pt idx="41">
                  <c:v>129</c:v>
                </c:pt>
                <c:pt idx="42">
                  <c:v>129</c:v>
                </c:pt>
                <c:pt idx="43">
                  <c:v>195</c:v>
                </c:pt>
                <c:pt idx="44">
                  <c:v>605</c:v>
                </c:pt>
                <c:pt idx="45">
                  <c:v>922</c:v>
                </c:pt>
                <c:pt idx="46">
                  <c:v>1284</c:v>
                </c:pt>
                <c:pt idx="47">
                  <c:v>688</c:v>
                </c:pt>
                <c:pt idx="48">
                  <c:v>232</c:v>
                </c:pt>
                <c:pt idx="49">
                  <c:v>159</c:v>
                </c:pt>
                <c:pt idx="50">
                  <c:v>159</c:v>
                </c:pt>
                <c:pt idx="51">
                  <c:v>255</c:v>
                </c:pt>
                <c:pt idx="52">
                  <c:v>454</c:v>
                </c:pt>
                <c:pt idx="53">
                  <c:v>513</c:v>
                </c:pt>
                <c:pt idx="54">
                  <c:v>690</c:v>
                </c:pt>
                <c:pt idx="55">
                  <c:v>1306</c:v>
                </c:pt>
                <c:pt idx="56">
                  <c:v>1105</c:v>
                </c:pt>
                <c:pt idx="57">
                  <c:v>1078</c:v>
                </c:pt>
                <c:pt idx="58">
                  <c:v>1010</c:v>
                </c:pt>
                <c:pt idx="59">
                  <c:v>1081</c:v>
                </c:pt>
                <c:pt idx="60">
                  <c:v>1315</c:v>
                </c:pt>
                <c:pt idx="61">
                  <c:v>869</c:v>
                </c:pt>
                <c:pt idx="62">
                  <c:v>530</c:v>
                </c:pt>
                <c:pt idx="63">
                  <c:v>471</c:v>
                </c:pt>
                <c:pt idx="64">
                  <c:v>437</c:v>
                </c:pt>
                <c:pt idx="65">
                  <c:v>389</c:v>
                </c:pt>
              </c:numCache>
            </c:numRef>
          </c:val>
          <c:extLst>
            <c:ext xmlns:c16="http://schemas.microsoft.com/office/drawing/2014/chart" uri="{C3380CC4-5D6E-409C-BE32-E72D297353CC}">
              <c16:uniqueId val="{00000000-0A8F-487C-A46B-FB8AF8473DCA}"/>
            </c:ext>
          </c:extLst>
        </c:ser>
        <c:dLbls>
          <c:showLegendKey val="0"/>
          <c:showVal val="0"/>
          <c:showCatName val="0"/>
          <c:showSerName val="0"/>
          <c:showPercent val="0"/>
          <c:showBubbleSize val="0"/>
        </c:dLbls>
        <c:gapWidth val="150"/>
        <c:axId val="1836964672"/>
        <c:axId val="1836945952"/>
      </c:barChart>
      <c:lineChart>
        <c:grouping val="standard"/>
        <c:varyColors val="0"/>
        <c:ser>
          <c:idx val="0"/>
          <c:order val="1"/>
          <c:tx>
            <c:strRef>
              <c:f>'Long term arrears vs PPA'!$E$1</c:f>
              <c:strCache>
                <c:ptCount val="1"/>
                <c:pt idx="0">
                  <c:v>Number of New TAP Enrollees Having Preprogram Arrears at the Time of Enrollment </c:v>
                </c:pt>
              </c:strCache>
            </c:strRef>
          </c:tx>
          <c:spPr>
            <a:ln w="28575" cap="rnd">
              <a:solidFill>
                <a:schemeClr val="tx1"/>
              </a:solidFill>
              <a:round/>
            </a:ln>
            <a:effectLst/>
          </c:spPr>
          <c:marker>
            <c:symbol val="none"/>
          </c:marker>
          <c:cat>
            <c:numRef>
              <c:f>'Long term arrears vs PPA'!$A$3:$A$68</c:f>
              <c:numCache>
                <c:formatCode>mmm\-yy</c:formatCode>
                <c:ptCount val="66"/>
                <c:pt idx="0">
                  <c:v>42948</c:v>
                </c:pt>
                <c:pt idx="1">
                  <c:v>42979</c:v>
                </c:pt>
                <c:pt idx="2">
                  <c:v>43010</c:v>
                </c:pt>
                <c:pt idx="3">
                  <c:v>43041</c:v>
                </c:pt>
                <c:pt idx="4">
                  <c:v>43072</c:v>
                </c:pt>
                <c:pt idx="5">
                  <c:v>43103</c:v>
                </c:pt>
                <c:pt idx="6">
                  <c:v>43134</c:v>
                </c:pt>
                <c:pt idx="7">
                  <c:v>43165</c:v>
                </c:pt>
                <c:pt idx="8">
                  <c:v>43196</c:v>
                </c:pt>
                <c:pt idx="9">
                  <c:v>43227</c:v>
                </c:pt>
                <c:pt idx="10">
                  <c:v>43258</c:v>
                </c:pt>
                <c:pt idx="11">
                  <c:v>43289</c:v>
                </c:pt>
                <c:pt idx="12">
                  <c:v>43320</c:v>
                </c:pt>
                <c:pt idx="13">
                  <c:v>43351</c:v>
                </c:pt>
                <c:pt idx="14">
                  <c:v>43382</c:v>
                </c:pt>
                <c:pt idx="15">
                  <c:v>43413</c:v>
                </c:pt>
                <c:pt idx="16">
                  <c:v>43444</c:v>
                </c:pt>
                <c:pt idx="17">
                  <c:v>43475</c:v>
                </c:pt>
                <c:pt idx="18">
                  <c:v>43506</c:v>
                </c:pt>
                <c:pt idx="19">
                  <c:v>43537</c:v>
                </c:pt>
                <c:pt idx="20">
                  <c:v>43568</c:v>
                </c:pt>
                <c:pt idx="21">
                  <c:v>43599</c:v>
                </c:pt>
                <c:pt idx="22">
                  <c:v>43630</c:v>
                </c:pt>
                <c:pt idx="23">
                  <c:v>43661</c:v>
                </c:pt>
                <c:pt idx="24">
                  <c:v>43692</c:v>
                </c:pt>
                <c:pt idx="25">
                  <c:v>43723</c:v>
                </c:pt>
                <c:pt idx="26">
                  <c:v>43754</c:v>
                </c:pt>
                <c:pt idx="27">
                  <c:v>43785</c:v>
                </c:pt>
                <c:pt idx="28">
                  <c:v>43816</c:v>
                </c:pt>
                <c:pt idx="29">
                  <c:v>43847</c:v>
                </c:pt>
                <c:pt idx="30">
                  <c:v>43878</c:v>
                </c:pt>
                <c:pt idx="31">
                  <c:v>43909</c:v>
                </c:pt>
                <c:pt idx="32">
                  <c:v>43940</c:v>
                </c:pt>
                <c:pt idx="33">
                  <c:v>43971</c:v>
                </c:pt>
                <c:pt idx="34">
                  <c:v>44002</c:v>
                </c:pt>
                <c:pt idx="35">
                  <c:v>44033</c:v>
                </c:pt>
                <c:pt idx="36">
                  <c:v>44064</c:v>
                </c:pt>
                <c:pt idx="37">
                  <c:v>44095</c:v>
                </c:pt>
                <c:pt idx="38">
                  <c:v>44126</c:v>
                </c:pt>
                <c:pt idx="39">
                  <c:v>44157</c:v>
                </c:pt>
                <c:pt idx="40">
                  <c:v>44188</c:v>
                </c:pt>
                <c:pt idx="41">
                  <c:v>44219</c:v>
                </c:pt>
                <c:pt idx="42">
                  <c:v>44250</c:v>
                </c:pt>
                <c:pt idx="43">
                  <c:v>44281</c:v>
                </c:pt>
                <c:pt idx="44">
                  <c:v>44312</c:v>
                </c:pt>
                <c:pt idx="45">
                  <c:v>44343</c:v>
                </c:pt>
                <c:pt idx="46">
                  <c:v>44374</c:v>
                </c:pt>
                <c:pt idx="47">
                  <c:v>44405</c:v>
                </c:pt>
                <c:pt idx="48">
                  <c:v>44436</c:v>
                </c:pt>
                <c:pt idx="49">
                  <c:v>44467</c:v>
                </c:pt>
                <c:pt idx="50">
                  <c:v>44498</c:v>
                </c:pt>
                <c:pt idx="51">
                  <c:v>44529</c:v>
                </c:pt>
                <c:pt idx="52">
                  <c:v>44560</c:v>
                </c:pt>
                <c:pt idx="53">
                  <c:v>44591</c:v>
                </c:pt>
                <c:pt idx="54">
                  <c:v>44619</c:v>
                </c:pt>
                <c:pt idx="55">
                  <c:v>44650</c:v>
                </c:pt>
                <c:pt idx="56">
                  <c:v>44681</c:v>
                </c:pt>
                <c:pt idx="57">
                  <c:v>44712</c:v>
                </c:pt>
                <c:pt idx="58">
                  <c:v>44742</c:v>
                </c:pt>
                <c:pt idx="59">
                  <c:v>44773</c:v>
                </c:pt>
                <c:pt idx="60">
                  <c:v>44804</c:v>
                </c:pt>
                <c:pt idx="61">
                  <c:v>44834</c:v>
                </c:pt>
                <c:pt idx="62">
                  <c:v>44865</c:v>
                </c:pt>
                <c:pt idx="63">
                  <c:v>44895</c:v>
                </c:pt>
                <c:pt idx="64">
                  <c:v>44926</c:v>
                </c:pt>
                <c:pt idx="65">
                  <c:v>44957</c:v>
                </c:pt>
              </c:numCache>
            </c:numRef>
          </c:cat>
          <c:val>
            <c:numRef>
              <c:f>'Long term arrears vs PPA'!$E$3:$E$68</c:f>
              <c:numCache>
                <c:formatCode>General</c:formatCode>
                <c:ptCount val="66"/>
                <c:pt idx="0" formatCode="#,##0">
                  <c:v>1128</c:v>
                </c:pt>
                <c:pt idx="1">
                  <c:v>494</c:v>
                </c:pt>
                <c:pt idx="2">
                  <c:v>530</c:v>
                </c:pt>
                <c:pt idx="3">
                  <c:v>684</c:v>
                </c:pt>
                <c:pt idx="4" formatCode="#,##0">
                  <c:v>1609</c:v>
                </c:pt>
                <c:pt idx="5" formatCode="#,##0">
                  <c:v>1351</c:v>
                </c:pt>
                <c:pt idx="6">
                  <c:v>725</c:v>
                </c:pt>
                <c:pt idx="7">
                  <c:v>909</c:v>
                </c:pt>
                <c:pt idx="8">
                  <c:v>815</c:v>
                </c:pt>
                <c:pt idx="9" formatCode="#,##0">
                  <c:v>1603</c:v>
                </c:pt>
                <c:pt idx="10" formatCode="#,##0">
                  <c:v>1778</c:v>
                </c:pt>
                <c:pt idx="11" formatCode="#,##0">
                  <c:v>1634</c:v>
                </c:pt>
                <c:pt idx="12">
                  <c:v>941</c:v>
                </c:pt>
                <c:pt idx="13">
                  <c:v>527</c:v>
                </c:pt>
                <c:pt idx="14" formatCode="#,##0">
                  <c:v>1039</c:v>
                </c:pt>
                <c:pt idx="15">
                  <c:v>798</c:v>
                </c:pt>
                <c:pt idx="16">
                  <c:v>770</c:v>
                </c:pt>
                <c:pt idx="17" formatCode="#,##0">
                  <c:v>1463</c:v>
                </c:pt>
                <c:pt idx="18" formatCode="#,##0">
                  <c:v>1098</c:v>
                </c:pt>
                <c:pt idx="19" formatCode="#,##0">
                  <c:v>1139</c:v>
                </c:pt>
                <c:pt idx="20" formatCode="#,##0">
                  <c:v>1268</c:v>
                </c:pt>
                <c:pt idx="21" formatCode="#,##0">
                  <c:v>1014</c:v>
                </c:pt>
                <c:pt idx="22" formatCode="#,##0">
                  <c:v>1072</c:v>
                </c:pt>
                <c:pt idx="23" formatCode="#,##0">
                  <c:v>1235</c:v>
                </c:pt>
                <c:pt idx="24">
                  <c:v>935</c:v>
                </c:pt>
                <c:pt idx="25">
                  <c:v>951</c:v>
                </c:pt>
                <c:pt idx="26">
                  <c:v>987</c:v>
                </c:pt>
                <c:pt idx="27">
                  <c:v>874</c:v>
                </c:pt>
                <c:pt idx="28">
                  <c:v>917</c:v>
                </c:pt>
                <c:pt idx="29" formatCode="#,##0">
                  <c:v>1271</c:v>
                </c:pt>
                <c:pt idx="30">
                  <c:v>790</c:v>
                </c:pt>
                <c:pt idx="31">
                  <c:v>386</c:v>
                </c:pt>
                <c:pt idx="32">
                  <c:v>267</c:v>
                </c:pt>
                <c:pt idx="33">
                  <c:v>570</c:v>
                </c:pt>
                <c:pt idx="34">
                  <c:v>265</c:v>
                </c:pt>
                <c:pt idx="35">
                  <c:v>200</c:v>
                </c:pt>
                <c:pt idx="36">
                  <c:v>128</c:v>
                </c:pt>
                <c:pt idx="37">
                  <c:v>139</c:v>
                </c:pt>
                <c:pt idx="38">
                  <c:v>111</c:v>
                </c:pt>
                <c:pt idx="39">
                  <c:v>132</c:v>
                </c:pt>
                <c:pt idx="40">
                  <c:v>116</c:v>
                </c:pt>
                <c:pt idx="41">
                  <c:v>124</c:v>
                </c:pt>
                <c:pt idx="42">
                  <c:v>120</c:v>
                </c:pt>
                <c:pt idx="43">
                  <c:v>184</c:v>
                </c:pt>
                <c:pt idx="44">
                  <c:v>534</c:v>
                </c:pt>
                <c:pt idx="45">
                  <c:v>806</c:v>
                </c:pt>
                <c:pt idx="46" formatCode="#,##0">
                  <c:v>1129</c:v>
                </c:pt>
                <c:pt idx="47">
                  <c:v>611</c:v>
                </c:pt>
                <c:pt idx="48">
                  <c:v>217</c:v>
                </c:pt>
                <c:pt idx="49">
                  <c:v>145</c:v>
                </c:pt>
                <c:pt idx="50">
                  <c:v>145</c:v>
                </c:pt>
                <c:pt idx="51">
                  <c:v>241</c:v>
                </c:pt>
                <c:pt idx="52">
                  <c:v>420</c:v>
                </c:pt>
                <c:pt idx="53">
                  <c:v>471</c:v>
                </c:pt>
                <c:pt idx="54">
                  <c:v>617</c:v>
                </c:pt>
                <c:pt idx="55" formatCode="#,##0">
                  <c:v>1173</c:v>
                </c:pt>
                <c:pt idx="56" formatCode="#,##0">
                  <c:v>1026</c:v>
                </c:pt>
                <c:pt idx="57" formatCode="#,##0">
                  <c:v>1025</c:v>
                </c:pt>
                <c:pt idx="58">
                  <c:v>966</c:v>
                </c:pt>
                <c:pt idx="59" formatCode="#,##0">
                  <c:v>1044</c:v>
                </c:pt>
                <c:pt idx="60" formatCode="#,##0">
                  <c:v>1277</c:v>
                </c:pt>
                <c:pt idx="61">
                  <c:v>829</c:v>
                </c:pt>
                <c:pt idx="62">
                  <c:v>501</c:v>
                </c:pt>
                <c:pt idx="63">
                  <c:v>441</c:v>
                </c:pt>
                <c:pt idx="64">
                  <c:v>411</c:v>
                </c:pt>
                <c:pt idx="65">
                  <c:v>368</c:v>
                </c:pt>
              </c:numCache>
            </c:numRef>
          </c:val>
          <c:smooth val="0"/>
          <c:extLst>
            <c:ext xmlns:c16="http://schemas.microsoft.com/office/drawing/2014/chart" uri="{C3380CC4-5D6E-409C-BE32-E72D297353CC}">
              <c16:uniqueId val="{00000001-0A8F-487C-A46B-FB8AF8473DCA}"/>
            </c:ext>
          </c:extLst>
        </c:ser>
        <c:dLbls>
          <c:showLegendKey val="0"/>
          <c:showVal val="0"/>
          <c:showCatName val="0"/>
          <c:showSerName val="0"/>
          <c:showPercent val="0"/>
          <c:showBubbleSize val="0"/>
        </c:dLbls>
        <c:marker val="1"/>
        <c:smooth val="0"/>
        <c:axId val="1836964672"/>
        <c:axId val="1836945952"/>
      </c:lineChart>
      <c:dateAx>
        <c:axId val="18369646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6945952"/>
        <c:crosses val="autoZero"/>
        <c:auto val="1"/>
        <c:lblOffset val="100"/>
        <c:baseTimeUnit val="months"/>
      </c:dateAx>
      <c:valAx>
        <c:axId val="1836945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6964672"/>
        <c:crosses val="autoZero"/>
        <c:crossBetween val="between"/>
      </c:valAx>
      <c:spPr>
        <a:solidFill>
          <a:srgbClr val="C00000"/>
        </a:solidFill>
        <a:ln>
          <a:noFill/>
        </a:ln>
        <a:effectLst/>
      </c:spPr>
    </c:plotArea>
    <c:legend>
      <c:legendPos val="b"/>
      <c:layout>
        <c:manualLayout>
          <c:xMode val="edge"/>
          <c:yMode val="edge"/>
          <c:x val="6.3416578944158405E-2"/>
          <c:y val="0.78098536017929621"/>
          <c:w val="0.88403787044346749"/>
          <c:h val="0.210136513426942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C00000"/>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'Long term arrears vs PPA'!$R$1</c:f>
              <c:strCache>
                <c:ptCount val="1"/>
                <c:pt idx="0">
                  <c:v>Number of TAP Bills</c:v>
                </c:pt>
              </c:strCache>
            </c:strRef>
          </c:tx>
          <c:spPr>
            <a:solidFill>
              <a:srgbClr val="FFC000"/>
            </a:solidFill>
            <a:ln>
              <a:noFill/>
            </a:ln>
            <a:effectLst/>
          </c:spPr>
          <c:invertIfNegative val="0"/>
          <c:cat>
            <c:numRef>
              <c:f>'Long term arrears vs PPA'!$P$4:$P$68</c:f>
              <c:numCache>
                <c:formatCode>mmm\-yy</c:formatCode>
                <c:ptCount val="65"/>
                <c:pt idx="0">
                  <c:v>42979</c:v>
                </c:pt>
                <c:pt idx="1">
                  <c:v>43010</c:v>
                </c:pt>
                <c:pt idx="2">
                  <c:v>43041</c:v>
                </c:pt>
                <c:pt idx="3">
                  <c:v>43072</c:v>
                </c:pt>
                <c:pt idx="4">
                  <c:v>43103</c:v>
                </c:pt>
                <c:pt idx="5">
                  <c:v>43134</c:v>
                </c:pt>
                <c:pt idx="6">
                  <c:v>43165</c:v>
                </c:pt>
                <c:pt idx="7">
                  <c:v>43196</c:v>
                </c:pt>
                <c:pt idx="8">
                  <c:v>43227</c:v>
                </c:pt>
                <c:pt idx="9">
                  <c:v>43258</c:v>
                </c:pt>
                <c:pt idx="10">
                  <c:v>43289</c:v>
                </c:pt>
                <c:pt idx="11">
                  <c:v>43320</c:v>
                </c:pt>
                <c:pt idx="12">
                  <c:v>43351</c:v>
                </c:pt>
                <c:pt idx="13">
                  <c:v>43382</c:v>
                </c:pt>
                <c:pt idx="14">
                  <c:v>43413</c:v>
                </c:pt>
                <c:pt idx="15">
                  <c:v>43444</c:v>
                </c:pt>
                <c:pt idx="16">
                  <c:v>43475</c:v>
                </c:pt>
                <c:pt idx="17">
                  <c:v>43506</c:v>
                </c:pt>
                <c:pt idx="18">
                  <c:v>43537</c:v>
                </c:pt>
                <c:pt idx="19">
                  <c:v>43568</c:v>
                </c:pt>
                <c:pt idx="20">
                  <c:v>43599</c:v>
                </c:pt>
                <c:pt idx="21">
                  <c:v>43630</c:v>
                </c:pt>
                <c:pt idx="22">
                  <c:v>43661</c:v>
                </c:pt>
                <c:pt idx="23">
                  <c:v>43692</c:v>
                </c:pt>
                <c:pt idx="24">
                  <c:v>43723</c:v>
                </c:pt>
                <c:pt idx="25">
                  <c:v>43754</c:v>
                </c:pt>
                <c:pt idx="26">
                  <c:v>43785</c:v>
                </c:pt>
                <c:pt idx="27">
                  <c:v>43816</c:v>
                </c:pt>
                <c:pt idx="28">
                  <c:v>43847</c:v>
                </c:pt>
                <c:pt idx="29">
                  <c:v>43878</c:v>
                </c:pt>
                <c:pt idx="30">
                  <c:v>43909</c:v>
                </c:pt>
                <c:pt idx="31">
                  <c:v>43940</c:v>
                </c:pt>
                <c:pt idx="32">
                  <c:v>43971</c:v>
                </c:pt>
                <c:pt idx="33">
                  <c:v>44002</c:v>
                </c:pt>
                <c:pt idx="34">
                  <c:v>44033</c:v>
                </c:pt>
                <c:pt idx="35">
                  <c:v>44064</c:v>
                </c:pt>
                <c:pt idx="36">
                  <c:v>44095</c:v>
                </c:pt>
                <c:pt idx="37">
                  <c:v>44126</c:v>
                </c:pt>
                <c:pt idx="38">
                  <c:v>44157</c:v>
                </c:pt>
                <c:pt idx="39">
                  <c:v>44188</c:v>
                </c:pt>
                <c:pt idx="40">
                  <c:v>44219</c:v>
                </c:pt>
                <c:pt idx="41">
                  <c:v>44250</c:v>
                </c:pt>
                <c:pt idx="42">
                  <c:v>44281</c:v>
                </c:pt>
                <c:pt idx="43">
                  <c:v>44312</c:v>
                </c:pt>
                <c:pt idx="44">
                  <c:v>44343</c:v>
                </c:pt>
                <c:pt idx="45">
                  <c:v>44374</c:v>
                </c:pt>
                <c:pt idx="46">
                  <c:v>44405</c:v>
                </c:pt>
                <c:pt idx="47">
                  <c:v>44436</c:v>
                </c:pt>
                <c:pt idx="48">
                  <c:v>44467</c:v>
                </c:pt>
                <c:pt idx="49">
                  <c:v>44498</c:v>
                </c:pt>
                <c:pt idx="50">
                  <c:v>44529</c:v>
                </c:pt>
                <c:pt idx="51">
                  <c:v>44560</c:v>
                </c:pt>
                <c:pt idx="52">
                  <c:v>44591</c:v>
                </c:pt>
                <c:pt idx="53">
                  <c:v>44619</c:v>
                </c:pt>
                <c:pt idx="54">
                  <c:v>44650</c:v>
                </c:pt>
                <c:pt idx="55">
                  <c:v>44681</c:v>
                </c:pt>
                <c:pt idx="56">
                  <c:v>44712</c:v>
                </c:pt>
                <c:pt idx="57">
                  <c:v>44742</c:v>
                </c:pt>
                <c:pt idx="58">
                  <c:v>44773</c:v>
                </c:pt>
                <c:pt idx="59">
                  <c:v>44804</c:v>
                </c:pt>
                <c:pt idx="60">
                  <c:v>44834</c:v>
                </c:pt>
                <c:pt idx="61">
                  <c:v>44865</c:v>
                </c:pt>
                <c:pt idx="62">
                  <c:v>44895</c:v>
                </c:pt>
                <c:pt idx="63">
                  <c:v>44926</c:v>
                </c:pt>
                <c:pt idx="64">
                  <c:v>44957</c:v>
                </c:pt>
              </c:numCache>
            </c:numRef>
          </c:cat>
          <c:val>
            <c:numRef>
              <c:f>'Long term arrears vs PPA'!$R$4:$R$68</c:f>
              <c:numCache>
                <c:formatCode>0</c:formatCode>
                <c:ptCount val="65"/>
                <c:pt idx="0">
                  <c:v>1434</c:v>
                </c:pt>
                <c:pt idx="1">
                  <c:v>1991</c:v>
                </c:pt>
                <c:pt idx="2">
                  <c:v>2623</c:v>
                </c:pt>
                <c:pt idx="3">
                  <c:v>3900</c:v>
                </c:pt>
                <c:pt idx="4">
                  <c:v>5205</c:v>
                </c:pt>
                <c:pt idx="5">
                  <c:v>6151</c:v>
                </c:pt>
                <c:pt idx="6">
                  <c:v>7503</c:v>
                </c:pt>
                <c:pt idx="7">
                  <c:v>8085</c:v>
                </c:pt>
                <c:pt idx="8">
                  <c:v>9092</c:v>
                </c:pt>
                <c:pt idx="9">
                  <c:v>10942</c:v>
                </c:pt>
                <c:pt idx="10">
                  <c:v>12620</c:v>
                </c:pt>
                <c:pt idx="11">
                  <c:v>13941</c:v>
                </c:pt>
                <c:pt idx="12">
                  <c:v>13903</c:v>
                </c:pt>
                <c:pt idx="13">
                  <c:v>15922</c:v>
                </c:pt>
                <c:pt idx="14">
                  <c:v>15718</c:v>
                </c:pt>
                <c:pt idx="15">
                  <c:v>15852</c:v>
                </c:pt>
                <c:pt idx="16">
                  <c:v>16857</c:v>
                </c:pt>
                <c:pt idx="17">
                  <c:v>14413</c:v>
                </c:pt>
                <c:pt idx="18">
                  <c:v>14697</c:v>
                </c:pt>
                <c:pt idx="19">
                  <c:v>15034</c:v>
                </c:pt>
                <c:pt idx="20">
                  <c:v>15395</c:v>
                </c:pt>
                <c:pt idx="21">
                  <c:v>15681</c:v>
                </c:pt>
                <c:pt idx="22">
                  <c:v>16189</c:v>
                </c:pt>
                <c:pt idx="23">
                  <c:v>15070</c:v>
                </c:pt>
                <c:pt idx="24">
                  <c:v>15055</c:v>
                </c:pt>
                <c:pt idx="25">
                  <c:v>16283</c:v>
                </c:pt>
                <c:pt idx="26">
                  <c:v>13529</c:v>
                </c:pt>
                <c:pt idx="27">
                  <c:v>16171</c:v>
                </c:pt>
                <c:pt idx="28">
                  <c:v>16032</c:v>
                </c:pt>
                <c:pt idx="29">
                  <c:v>14232</c:v>
                </c:pt>
                <c:pt idx="30">
                  <c:v>15148</c:v>
                </c:pt>
                <c:pt idx="31">
                  <c:v>15137</c:v>
                </c:pt>
                <c:pt idx="32">
                  <c:v>15403</c:v>
                </c:pt>
                <c:pt idx="33">
                  <c:v>15727</c:v>
                </c:pt>
                <c:pt idx="34">
                  <c:v>15920</c:v>
                </c:pt>
                <c:pt idx="35">
                  <c:v>16058</c:v>
                </c:pt>
                <c:pt idx="36">
                  <c:v>14500</c:v>
                </c:pt>
                <c:pt idx="37">
                  <c:v>14994</c:v>
                </c:pt>
                <c:pt idx="38">
                  <c:v>13367</c:v>
                </c:pt>
                <c:pt idx="39">
                  <c:v>13289</c:v>
                </c:pt>
                <c:pt idx="40">
                  <c:v>15435</c:v>
                </c:pt>
                <c:pt idx="41">
                  <c:v>15782</c:v>
                </c:pt>
                <c:pt idx="42">
                  <c:v>17489</c:v>
                </c:pt>
                <c:pt idx="43">
                  <c:v>16720</c:v>
                </c:pt>
                <c:pt idx="44">
                  <c:v>16764</c:v>
                </c:pt>
                <c:pt idx="45">
                  <c:v>16716</c:v>
                </c:pt>
                <c:pt idx="46">
                  <c:v>16782</c:v>
                </c:pt>
                <c:pt idx="47">
                  <c:v>16724</c:v>
                </c:pt>
                <c:pt idx="48">
                  <c:v>15833</c:v>
                </c:pt>
                <c:pt idx="49">
                  <c:v>18011</c:v>
                </c:pt>
                <c:pt idx="50">
                  <c:v>16989</c:v>
                </c:pt>
                <c:pt idx="51">
                  <c:v>17234</c:v>
                </c:pt>
                <c:pt idx="52">
                  <c:v>15311</c:v>
                </c:pt>
                <c:pt idx="53">
                  <c:v>13315</c:v>
                </c:pt>
                <c:pt idx="54">
                  <c:v>13506</c:v>
                </c:pt>
                <c:pt idx="55">
                  <c:v>11148</c:v>
                </c:pt>
                <c:pt idx="56">
                  <c:v>10219</c:v>
                </c:pt>
                <c:pt idx="57">
                  <c:v>10182</c:v>
                </c:pt>
                <c:pt idx="58">
                  <c:v>10971</c:v>
                </c:pt>
                <c:pt idx="59">
                  <c:v>12208</c:v>
                </c:pt>
                <c:pt idx="60">
                  <c:v>13247</c:v>
                </c:pt>
                <c:pt idx="61">
                  <c:v>13835</c:v>
                </c:pt>
                <c:pt idx="62">
                  <c:v>14402</c:v>
                </c:pt>
                <c:pt idx="63">
                  <c:v>14830</c:v>
                </c:pt>
                <c:pt idx="64">
                  <c:v>15177</c:v>
                </c:pt>
              </c:numCache>
            </c:numRef>
          </c:val>
          <c:extLst>
            <c:ext xmlns:c16="http://schemas.microsoft.com/office/drawing/2014/chart" uri="{C3380CC4-5D6E-409C-BE32-E72D297353CC}">
              <c16:uniqueId val="{00000000-C382-4971-B065-C5E5669C56AB}"/>
            </c:ext>
          </c:extLst>
        </c:ser>
        <c:dLbls>
          <c:showLegendKey val="0"/>
          <c:showVal val="0"/>
          <c:showCatName val="0"/>
          <c:showSerName val="0"/>
          <c:showPercent val="0"/>
          <c:showBubbleSize val="0"/>
        </c:dLbls>
        <c:gapWidth val="150"/>
        <c:axId val="1037062016"/>
        <c:axId val="1037056736"/>
      </c:barChart>
      <c:lineChart>
        <c:grouping val="standard"/>
        <c:varyColors val="0"/>
        <c:ser>
          <c:idx val="0"/>
          <c:order val="0"/>
          <c:tx>
            <c:strRef>
              <c:f>'Long term arrears vs PPA'!$Q$1:$Q$2</c:f>
              <c:strCache>
                <c:ptCount val="2"/>
                <c:pt idx="0">
                  <c:v>Number of Participants With TAP Balance Aged 121+ days </c:v>
                </c:pt>
              </c:strCache>
            </c:strRef>
          </c:tx>
          <c:spPr>
            <a:ln w="28575" cap="rnd">
              <a:solidFill>
                <a:schemeClr val="tx1"/>
              </a:solidFill>
              <a:round/>
            </a:ln>
            <a:effectLst/>
          </c:spPr>
          <c:marker>
            <c:symbol val="none"/>
          </c:marker>
          <c:cat>
            <c:numRef>
              <c:f>'Long term arrears vs PPA'!$P$4:$P$68</c:f>
              <c:numCache>
                <c:formatCode>mmm\-yy</c:formatCode>
                <c:ptCount val="65"/>
                <c:pt idx="0">
                  <c:v>42979</c:v>
                </c:pt>
                <c:pt idx="1">
                  <c:v>43010</c:v>
                </c:pt>
                <c:pt idx="2">
                  <c:v>43041</c:v>
                </c:pt>
                <c:pt idx="3">
                  <c:v>43072</c:v>
                </c:pt>
                <c:pt idx="4">
                  <c:v>43103</c:v>
                </c:pt>
                <c:pt idx="5">
                  <c:v>43134</c:v>
                </c:pt>
                <c:pt idx="6">
                  <c:v>43165</c:v>
                </c:pt>
                <c:pt idx="7">
                  <c:v>43196</c:v>
                </c:pt>
                <c:pt idx="8">
                  <c:v>43227</c:v>
                </c:pt>
                <c:pt idx="9">
                  <c:v>43258</c:v>
                </c:pt>
                <c:pt idx="10">
                  <c:v>43289</c:v>
                </c:pt>
                <c:pt idx="11">
                  <c:v>43320</c:v>
                </c:pt>
                <c:pt idx="12">
                  <c:v>43351</c:v>
                </c:pt>
                <c:pt idx="13">
                  <c:v>43382</c:v>
                </c:pt>
                <c:pt idx="14">
                  <c:v>43413</c:v>
                </c:pt>
                <c:pt idx="15">
                  <c:v>43444</c:v>
                </c:pt>
                <c:pt idx="16">
                  <c:v>43475</c:v>
                </c:pt>
                <c:pt idx="17">
                  <c:v>43506</c:v>
                </c:pt>
                <c:pt idx="18">
                  <c:v>43537</c:v>
                </c:pt>
                <c:pt idx="19">
                  <c:v>43568</c:v>
                </c:pt>
                <c:pt idx="20">
                  <c:v>43599</c:v>
                </c:pt>
                <c:pt idx="21">
                  <c:v>43630</c:v>
                </c:pt>
                <c:pt idx="22">
                  <c:v>43661</c:v>
                </c:pt>
                <c:pt idx="23">
                  <c:v>43692</c:v>
                </c:pt>
                <c:pt idx="24">
                  <c:v>43723</c:v>
                </c:pt>
                <c:pt idx="25">
                  <c:v>43754</c:v>
                </c:pt>
                <c:pt idx="26">
                  <c:v>43785</c:v>
                </c:pt>
                <c:pt idx="27">
                  <c:v>43816</c:v>
                </c:pt>
                <c:pt idx="28">
                  <c:v>43847</c:v>
                </c:pt>
                <c:pt idx="29">
                  <c:v>43878</c:v>
                </c:pt>
                <c:pt idx="30">
                  <c:v>43909</c:v>
                </c:pt>
                <c:pt idx="31">
                  <c:v>43940</c:v>
                </c:pt>
                <c:pt idx="32">
                  <c:v>43971</c:v>
                </c:pt>
                <c:pt idx="33">
                  <c:v>44002</c:v>
                </c:pt>
                <c:pt idx="34">
                  <c:v>44033</c:v>
                </c:pt>
                <c:pt idx="35">
                  <c:v>44064</c:v>
                </c:pt>
                <c:pt idx="36">
                  <c:v>44095</c:v>
                </c:pt>
                <c:pt idx="37">
                  <c:v>44126</c:v>
                </c:pt>
                <c:pt idx="38">
                  <c:v>44157</c:v>
                </c:pt>
                <c:pt idx="39">
                  <c:v>44188</c:v>
                </c:pt>
                <c:pt idx="40">
                  <c:v>44219</c:v>
                </c:pt>
                <c:pt idx="41">
                  <c:v>44250</c:v>
                </c:pt>
                <c:pt idx="42">
                  <c:v>44281</c:v>
                </c:pt>
                <c:pt idx="43">
                  <c:v>44312</c:v>
                </c:pt>
                <c:pt idx="44">
                  <c:v>44343</c:v>
                </c:pt>
                <c:pt idx="45">
                  <c:v>44374</c:v>
                </c:pt>
                <c:pt idx="46">
                  <c:v>44405</c:v>
                </c:pt>
                <c:pt idx="47">
                  <c:v>44436</c:v>
                </c:pt>
                <c:pt idx="48">
                  <c:v>44467</c:v>
                </c:pt>
                <c:pt idx="49">
                  <c:v>44498</c:v>
                </c:pt>
                <c:pt idx="50">
                  <c:v>44529</c:v>
                </c:pt>
                <c:pt idx="51">
                  <c:v>44560</c:v>
                </c:pt>
                <c:pt idx="52">
                  <c:v>44591</c:v>
                </c:pt>
                <c:pt idx="53">
                  <c:v>44619</c:v>
                </c:pt>
                <c:pt idx="54">
                  <c:v>44650</c:v>
                </c:pt>
                <c:pt idx="55">
                  <c:v>44681</c:v>
                </c:pt>
                <c:pt idx="56">
                  <c:v>44712</c:v>
                </c:pt>
                <c:pt idx="57">
                  <c:v>44742</c:v>
                </c:pt>
                <c:pt idx="58">
                  <c:v>44773</c:v>
                </c:pt>
                <c:pt idx="59">
                  <c:v>44804</c:v>
                </c:pt>
                <c:pt idx="60">
                  <c:v>44834</c:v>
                </c:pt>
                <c:pt idx="61">
                  <c:v>44865</c:v>
                </c:pt>
                <c:pt idx="62">
                  <c:v>44895</c:v>
                </c:pt>
                <c:pt idx="63">
                  <c:v>44926</c:v>
                </c:pt>
                <c:pt idx="64">
                  <c:v>44957</c:v>
                </c:pt>
              </c:numCache>
            </c:numRef>
          </c:cat>
          <c:val>
            <c:numRef>
              <c:f>'Long term arrears vs PPA'!$Q$4:$Q$68</c:f>
              <c:numCache>
                <c:formatCode>General</c:formatCode>
                <c:ptCount val="65"/>
                <c:pt idx="0">
                  <c:v>0</c:v>
                </c:pt>
                <c:pt idx="1">
                  <c:v>0</c:v>
                </c:pt>
                <c:pt idx="2">
                  <c:v>0</c:v>
                </c:pt>
                <c:pt idx="3">
                  <c:v>2</c:v>
                </c:pt>
                <c:pt idx="4">
                  <c:v>2</c:v>
                </c:pt>
                <c:pt idx="5">
                  <c:v>21</c:v>
                </c:pt>
                <c:pt idx="6">
                  <c:v>31</c:v>
                </c:pt>
                <c:pt idx="7">
                  <c:v>41</c:v>
                </c:pt>
                <c:pt idx="8">
                  <c:v>52</c:v>
                </c:pt>
                <c:pt idx="9">
                  <c:v>104</c:v>
                </c:pt>
                <c:pt idx="10">
                  <c:v>216</c:v>
                </c:pt>
                <c:pt idx="11">
                  <c:v>291</c:v>
                </c:pt>
                <c:pt idx="12">
                  <c:v>346</c:v>
                </c:pt>
                <c:pt idx="13">
                  <c:v>502</c:v>
                </c:pt>
                <c:pt idx="14">
                  <c:v>626</c:v>
                </c:pt>
                <c:pt idx="15">
                  <c:v>843</c:v>
                </c:pt>
                <c:pt idx="16">
                  <c:v>921</c:v>
                </c:pt>
                <c:pt idx="17" formatCode="#,##0">
                  <c:v>1091</c:v>
                </c:pt>
                <c:pt idx="18" formatCode="#,##0">
                  <c:v>1199</c:v>
                </c:pt>
                <c:pt idx="19" formatCode="#,##0">
                  <c:v>1445</c:v>
                </c:pt>
                <c:pt idx="20" formatCode="#,##0">
                  <c:v>1707</c:v>
                </c:pt>
                <c:pt idx="21" formatCode="#,##0">
                  <c:v>2181</c:v>
                </c:pt>
                <c:pt idx="22" formatCode="#,##0">
                  <c:v>2414</c:v>
                </c:pt>
                <c:pt idx="23" formatCode="#,##0">
                  <c:v>2669</c:v>
                </c:pt>
                <c:pt idx="24" formatCode="#,##0">
                  <c:v>2791</c:v>
                </c:pt>
                <c:pt idx="25" formatCode="#,##0">
                  <c:v>2735</c:v>
                </c:pt>
                <c:pt idx="26" formatCode="#,##0">
                  <c:v>2755</c:v>
                </c:pt>
                <c:pt idx="27" formatCode="#,##0">
                  <c:v>3255</c:v>
                </c:pt>
                <c:pt idx="28" formatCode="#,##0">
                  <c:v>3510</c:v>
                </c:pt>
                <c:pt idx="29" formatCode="#,##0">
                  <c:v>3630</c:v>
                </c:pt>
                <c:pt idx="30" formatCode="#,##0">
                  <c:v>3695</c:v>
                </c:pt>
                <c:pt idx="31" formatCode="#,##0">
                  <c:v>3821</c:v>
                </c:pt>
                <c:pt idx="32" formatCode="#,##0">
                  <c:v>3704</c:v>
                </c:pt>
                <c:pt idx="33" formatCode="#,##0">
                  <c:v>3784</c:v>
                </c:pt>
                <c:pt idx="34" formatCode="#,##0">
                  <c:v>4008</c:v>
                </c:pt>
                <c:pt idx="35" formatCode="#,##0">
                  <c:v>4091</c:v>
                </c:pt>
                <c:pt idx="36" formatCode="#,##0">
                  <c:v>3575</c:v>
                </c:pt>
                <c:pt idx="37" formatCode="#,##0">
                  <c:v>3473</c:v>
                </c:pt>
                <c:pt idx="38" formatCode="#,##0">
                  <c:v>3410</c:v>
                </c:pt>
                <c:pt idx="39" formatCode="#,##0">
                  <c:v>4408</c:v>
                </c:pt>
                <c:pt idx="40" formatCode="#,##0">
                  <c:v>4360</c:v>
                </c:pt>
                <c:pt idx="41" formatCode="#,##0">
                  <c:v>4351</c:v>
                </c:pt>
                <c:pt idx="42" formatCode="#,##0">
                  <c:v>4559</c:v>
                </c:pt>
                <c:pt idx="43" formatCode="#,##0">
                  <c:v>4686</c:v>
                </c:pt>
                <c:pt idx="44" formatCode="#,##0">
                  <c:v>4667</c:v>
                </c:pt>
                <c:pt idx="45" formatCode="#,##0">
                  <c:v>4607</c:v>
                </c:pt>
                <c:pt idx="46" formatCode="#,##0">
                  <c:v>4777</c:v>
                </c:pt>
                <c:pt idx="47" formatCode="#,##0">
                  <c:v>4598</c:v>
                </c:pt>
                <c:pt idx="48" formatCode="#,##0">
                  <c:v>4487</c:v>
                </c:pt>
                <c:pt idx="49" formatCode="#,##0">
                  <c:v>4952</c:v>
                </c:pt>
                <c:pt idx="50" formatCode="#,##0">
                  <c:v>5131</c:v>
                </c:pt>
                <c:pt idx="51" formatCode="#,##0">
                  <c:v>5524</c:v>
                </c:pt>
                <c:pt idx="52" formatCode="#,##0">
                  <c:v>4584</c:v>
                </c:pt>
                <c:pt idx="53" formatCode="#,##0">
                  <c:v>3926</c:v>
                </c:pt>
                <c:pt idx="54" formatCode="#,##0">
                  <c:v>3739</c:v>
                </c:pt>
                <c:pt idx="55" formatCode="#,##0">
                  <c:v>3078</c:v>
                </c:pt>
                <c:pt idx="56" formatCode="#,##0">
                  <c:v>2644</c:v>
                </c:pt>
                <c:pt idx="57" formatCode="#,##0">
                  <c:v>2723</c:v>
                </c:pt>
                <c:pt idx="58" formatCode="#,##0">
                  <c:v>3227</c:v>
                </c:pt>
                <c:pt idx="59" formatCode="#,##0">
                  <c:v>3522</c:v>
                </c:pt>
                <c:pt idx="60" formatCode="#,##0">
                  <c:v>3965</c:v>
                </c:pt>
                <c:pt idx="61" formatCode="#,##0">
                  <c:v>4208</c:v>
                </c:pt>
                <c:pt idx="62" formatCode="#,##0">
                  <c:v>4366</c:v>
                </c:pt>
                <c:pt idx="63" formatCode="#,##0">
                  <c:v>4608</c:v>
                </c:pt>
                <c:pt idx="64" formatCode="#,##0">
                  <c:v>4784</c:v>
                </c:pt>
              </c:numCache>
            </c:numRef>
          </c:val>
          <c:smooth val="0"/>
          <c:extLst>
            <c:ext xmlns:c16="http://schemas.microsoft.com/office/drawing/2014/chart" uri="{C3380CC4-5D6E-409C-BE32-E72D297353CC}">
              <c16:uniqueId val="{00000001-C382-4971-B065-C5E5669C56AB}"/>
            </c:ext>
          </c:extLst>
        </c:ser>
        <c:dLbls>
          <c:showLegendKey val="0"/>
          <c:showVal val="0"/>
          <c:showCatName val="0"/>
          <c:showSerName val="0"/>
          <c:showPercent val="0"/>
          <c:showBubbleSize val="0"/>
        </c:dLbls>
        <c:marker val="1"/>
        <c:smooth val="0"/>
        <c:axId val="1037062016"/>
        <c:axId val="1037056736"/>
      </c:lineChart>
      <c:dateAx>
        <c:axId val="103706201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7056736"/>
        <c:crosses val="autoZero"/>
        <c:auto val="1"/>
        <c:lblOffset val="100"/>
        <c:baseTimeUnit val="months"/>
      </c:dateAx>
      <c:valAx>
        <c:axId val="1037056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7062016"/>
        <c:crosses val="autoZero"/>
        <c:crossBetween val="between"/>
      </c:valAx>
      <c:spPr>
        <a:solidFill>
          <a:srgbClr val="C00000"/>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C00000"/>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TAP Participant Payment Coverage Ratio </a:t>
            </a:r>
          </a:p>
          <a:p>
            <a:pPr>
              <a:defRPr/>
            </a:pPr>
            <a:r>
              <a:rPr lang="en-US" sz="2000"/>
              <a:t>(Amount of Payment / Amount of Bill)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'Payment coverage ratio'!$L$1</c:f>
              <c:strCache>
                <c:ptCount val="1"/>
                <c:pt idx="0">
                  <c:v>Pyt Coverage Ratio</c:v>
                </c:pt>
              </c:strCache>
            </c:strRef>
          </c:tx>
          <c:spPr>
            <a:ln w="38100" cap="rnd">
              <a:solidFill>
                <a:srgbClr val="FFFF00"/>
              </a:solidFill>
              <a:round/>
            </a:ln>
            <a:effectLst/>
          </c:spPr>
          <c:marker>
            <c:symbol val="none"/>
          </c:marker>
          <c:cat>
            <c:numRef>
              <c:f>'Payment coverage ratio'!$K$4:$K$68</c:f>
              <c:numCache>
                <c:formatCode>mmm\-yy</c:formatCode>
                <c:ptCount val="65"/>
                <c:pt idx="0">
                  <c:v>42979</c:v>
                </c:pt>
                <c:pt idx="1">
                  <c:v>43010</c:v>
                </c:pt>
                <c:pt idx="2">
                  <c:v>43041</c:v>
                </c:pt>
                <c:pt idx="3">
                  <c:v>43072</c:v>
                </c:pt>
                <c:pt idx="4">
                  <c:v>43103</c:v>
                </c:pt>
                <c:pt idx="5">
                  <c:v>43134</c:v>
                </c:pt>
                <c:pt idx="6">
                  <c:v>43165</c:v>
                </c:pt>
                <c:pt idx="7">
                  <c:v>43196</c:v>
                </c:pt>
                <c:pt idx="8">
                  <c:v>43227</c:v>
                </c:pt>
                <c:pt idx="9">
                  <c:v>43258</c:v>
                </c:pt>
                <c:pt idx="10">
                  <c:v>43289</c:v>
                </c:pt>
                <c:pt idx="11">
                  <c:v>43320</c:v>
                </c:pt>
                <c:pt idx="12">
                  <c:v>43351</c:v>
                </c:pt>
                <c:pt idx="13">
                  <c:v>43382</c:v>
                </c:pt>
                <c:pt idx="14">
                  <c:v>43413</c:v>
                </c:pt>
                <c:pt idx="15">
                  <c:v>43444</c:v>
                </c:pt>
                <c:pt idx="16">
                  <c:v>43475</c:v>
                </c:pt>
                <c:pt idx="17">
                  <c:v>43506</c:v>
                </c:pt>
                <c:pt idx="18">
                  <c:v>43537</c:v>
                </c:pt>
                <c:pt idx="19">
                  <c:v>43568</c:v>
                </c:pt>
                <c:pt idx="20">
                  <c:v>43599</c:v>
                </c:pt>
                <c:pt idx="21">
                  <c:v>43630</c:v>
                </c:pt>
                <c:pt idx="22">
                  <c:v>43661</c:v>
                </c:pt>
                <c:pt idx="23">
                  <c:v>43692</c:v>
                </c:pt>
                <c:pt idx="24">
                  <c:v>43723</c:v>
                </c:pt>
                <c:pt idx="25">
                  <c:v>43754</c:v>
                </c:pt>
                <c:pt idx="26">
                  <c:v>43785</c:v>
                </c:pt>
                <c:pt idx="27">
                  <c:v>43816</c:v>
                </c:pt>
                <c:pt idx="28">
                  <c:v>43847</c:v>
                </c:pt>
                <c:pt idx="29">
                  <c:v>43878</c:v>
                </c:pt>
                <c:pt idx="30">
                  <c:v>43909</c:v>
                </c:pt>
                <c:pt idx="31">
                  <c:v>43940</c:v>
                </c:pt>
                <c:pt idx="32">
                  <c:v>43971</c:v>
                </c:pt>
                <c:pt idx="33">
                  <c:v>44002</c:v>
                </c:pt>
                <c:pt idx="34">
                  <c:v>44033</c:v>
                </c:pt>
                <c:pt idx="35">
                  <c:v>44064</c:v>
                </c:pt>
                <c:pt idx="36">
                  <c:v>44095</c:v>
                </c:pt>
                <c:pt idx="37">
                  <c:v>44126</c:v>
                </c:pt>
                <c:pt idx="38">
                  <c:v>44157</c:v>
                </c:pt>
                <c:pt idx="39">
                  <c:v>44188</c:v>
                </c:pt>
                <c:pt idx="40">
                  <c:v>44219</c:v>
                </c:pt>
                <c:pt idx="41">
                  <c:v>44250</c:v>
                </c:pt>
                <c:pt idx="42">
                  <c:v>44281</c:v>
                </c:pt>
                <c:pt idx="43">
                  <c:v>44312</c:v>
                </c:pt>
                <c:pt idx="44">
                  <c:v>44343</c:v>
                </c:pt>
                <c:pt idx="45">
                  <c:v>44374</c:v>
                </c:pt>
                <c:pt idx="46">
                  <c:v>44405</c:v>
                </c:pt>
                <c:pt idx="47">
                  <c:v>44436</c:v>
                </c:pt>
                <c:pt idx="48">
                  <c:v>44467</c:v>
                </c:pt>
                <c:pt idx="49">
                  <c:v>44498</c:v>
                </c:pt>
                <c:pt idx="50">
                  <c:v>44529</c:v>
                </c:pt>
                <c:pt idx="51">
                  <c:v>44560</c:v>
                </c:pt>
                <c:pt idx="52">
                  <c:v>44591</c:v>
                </c:pt>
                <c:pt idx="53">
                  <c:v>44619</c:v>
                </c:pt>
                <c:pt idx="54">
                  <c:v>44650</c:v>
                </c:pt>
                <c:pt idx="55">
                  <c:v>44681</c:v>
                </c:pt>
                <c:pt idx="56">
                  <c:v>44712</c:v>
                </c:pt>
                <c:pt idx="57">
                  <c:v>44742</c:v>
                </c:pt>
                <c:pt idx="58">
                  <c:v>44773</c:v>
                </c:pt>
                <c:pt idx="59">
                  <c:v>44804</c:v>
                </c:pt>
                <c:pt idx="60">
                  <c:v>44834</c:v>
                </c:pt>
                <c:pt idx="61">
                  <c:v>44865</c:v>
                </c:pt>
                <c:pt idx="62">
                  <c:v>44895</c:v>
                </c:pt>
                <c:pt idx="63">
                  <c:v>44926</c:v>
                </c:pt>
                <c:pt idx="64">
                  <c:v>44957</c:v>
                </c:pt>
              </c:numCache>
            </c:numRef>
          </c:cat>
          <c:val>
            <c:numRef>
              <c:f>'Payment coverage ratio'!$L$4:$L$68</c:f>
              <c:numCache>
                <c:formatCode>0.0%</c:formatCode>
                <c:ptCount val="65"/>
                <c:pt idx="0">
                  <c:v>0.52956491571254138</c:v>
                </c:pt>
                <c:pt idx="1">
                  <c:v>0.62308852157327899</c:v>
                </c:pt>
                <c:pt idx="2">
                  <c:v>0.59062747295536489</c:v>
                </c:pt>
                <c:pt idx="3">
                  <c:v>0.4813174312578874</c:v>
                </c:pt>
                <c:pt idx="4">
                  <c:v>0.63287561372728385</c:v>
                </c:pt>
                <c:pt idx="5">
                  <c:v>0.68753346963209849</c:v>
                </c:pt>
                <c:pt idx="6">
                  <c:v>0.79490526595004507</c:v>
                </c:pt>
                <c:pt idx="7">
                  <c:v>0.84935506804270089</c:v>
                </c:pt>
                <c:pt idx="8">
                  <c:v>0.82911583526003507</c:v>
                </c:pt>
                <c:pt idx="9">
                  <c:v>0.7373965427404543</c:v>
                </c:pt>
                <c:pt idx="10">
                  <c:v>0.80032169314455626</c:v>
                </c:pt>
                <c:pt idx="11">
                  <c:v>0.80577419957648289</c:v>
                </c:pt>
                <c:pt idx="12">
                  <c:v>0.7545291711676142</c:v>
                </c:pt>
                <c:pt idx="13">
                  <c:v>0.89637801261216665</c:v>
                </c:pt>
                <c:pt idx="14">
                  <c:v>0.75230008735029197</c:v>
                </c:pt>
                <c:pt idx="15">
                  <c:v>0.67557600849356148</c:v>
                </c:pt>
                <c:pt idx="16">
                  <c:v>0.75058464110845824</c:v>
                </c:pt>
                <c:pt idx="17">
                  <c:v>0.78674917360429275</c:v>
                </c:pt>
                <c:pt idx="18">
                  <c:v>0.92276627915685439</c:v>
                </c:pt>
                <c:pt idx="19">
                  <c:v>0.86521994800041813</c:v>
                </c:pt>
                <c:pt idx="20">
                  <c:v>0.77013157655943132</c:v>
                </c:pt>
                <c:pt idx="21">
                  <c:v>0.70915150958700557</c:v>
                </c:pt>
                <c:pt idx="22">
                  <c:v>0.82678904064325887</c:v>
                </c:pt>
                <c:pt idx="23">
                  <c:v>0.75797907933904074</c:v>
                </c:pt>
                <c:pt idx="24">
                  <c:v>0.94202402875034463</c:v>
                </c:pt>
                <c:pt idx="25">
                  <c:v>1.1300647057063882</c:v>
                </c:pt>
                <c:pt idx="26">
                  <c:v>0.8427380934427271</c:v>
                </c:pt>
                <c:pt idx="27">
                  <c:v>0.65257216221513759</c:v>
                </c:pt>
                <c:pt idx="28">
                  <c:v>0.79979450138967034</c:v>
                </c:pt>
                <c:pt idx="29">
                  <c:v>0.83643557251051615</c:v>
                </c:pt>
                <c:pt idx="30">
                  <c:v>1.0412920893214694</c:v>
                </c:pt>
                <c:pt idx="31">
                  <c:v>0.9104549080791301</c:v>
                </c:pt>
                <c:pt idx="32">
                  <c:v>0.91501159152120226</c:v>
                </c:pt>
                <c:pt idx="33">
                  <c:v>0.88859202040542373</c:v>
                </c:pt>
                <c:pt idx="34">
                  <c:v>1.0631846963593716</c:v>
                </c:pt>
                <c:pt idx="35">
                  <c:v>0.81076416160907894</c:v>
                </c:pt>
                <c:pt idx="36">
                  <c:v>0.96147522203266156</c:v>
                </c:pt>
                <c:pt idx="37">
                  <c:v>0.82173669274502326</c:v>
                </c:pt>
                <c:pt idx="38">
                  <c:v>0.84988280693447305</c:v>
                </c:pt>
                <c:pt idx="39">
                  <c:v>0.62302846249570709</c:v>
                </c:pt>
                <c:pt idx="40">
                  <c:v>0.87853378747908517</c:v>
                </c:pt>
                <c:pt idx="41">
                  <c:v>0.87182872290282665</c:v>
                </c:pt>
                <c:pt idx="42">
                  <c:v>1.0816807109429711</c:v>
                </c:pt>
                <c:pt idx="43">
                  <c:v>0.95789696979001659</c:v>
                </c:pt>
                <c:pt idx="44">
                  <c:v>0.79878688612711513</c:v>
                </c:pt>
                <c:pt idx="45">
                  <c:v>0.91097250523156525</c:v>
                </c:pt>
                <c:pt idx="46">
                  <c:v>0.87600826820794786</c:v>
                </c:pt>
                <c:pt idx="47">
                  <c:v>0.9219387529590477</c:v>
                </c:pt>
                <c:pt idx="48">
                  <c:v>0.88773356878110832</c:v>
                </c:pt>
                <c:pt idx="49">
                  <c:v>0.59209857215576023</c:v>
                </c:pt>
                <c:pt idx="50">
                  <c:v>0.78722038697046148</c:v>
                </c:pt>
                <c:pt idx="51">
                  <c:v>0.79765744878583189</c:v>
                </c:pt>
                <c:pt idx="52">
                  <c:v>0.80564131838139497</c:v>
                </c:pt>
                <c:pt idx="53">
                  <c:v>0.94256754749210336</c:v>
                </c:pt>
                <c:pt idx="54">
                  <c:v>1.1505099211751504</c:v>
                </c:pt>
                <c:pt idx="55">
                  <c:v>1.0555419065875138</c:v>
                </c:pt>
                <c:pt idx="56">
                  <c:v>1.0733220212889445</c:v>
                </c:pt>
                <c:pt idx="57">
                  <c:v>1.1399444377973462</c:v>
                </c:pt>
                <c:pt idx="58">
                  <c:v>1.0456644056074074</c:v>
                </c:pt>
                <c:pt idx="59">
                  <c:v>1.1866857183100574</c:v>
                </c:pt>
                <c:pt idx="60">
                  <c:v>0.86755322271672708</c:v>
                </c:pt>
                <c:pt idx="61">
                  <c:v>0.93063832169540739</c:v>
                </c:pt>
                <c:pt idx="62">
                  <c:v>0.92265731074127044</c:v>
                </c:pt>
                <c:pt idx="63">
                  <c:v>0.82541167510266356</c:v>
                </c:pt>
                <c:pt idx="64">
                  <c:v>0.84483250789342101</c:v>
                </c:pt>
              </c:numCache>
            </c:numRef>
          </c:val>
          <c:smooth val="0"/>
          <c:extLst>
            <c:ext xmlns:c16="http://schemas.microsoft.com/office/drawing/2014/chart" uri="{C3380CC4-5D6E-409C-BE32-E72D297353CC}">
              <c16:uniqueId val="{00000000-4B3C-451C-9ACA-CED69DE80EA0}"/>
            </c:ext>
          </c:extLst>
        </c:ser>
        <c:dLbls>
          <c:showLegendKey val="0"/>
          <c:showVal val="0"/>
          <c:showCatName val="0"/>
          <c:showSerName val="0"/>
          <c:showPercent val="0"/>
          <c:showBubbleSize val="0"/>
        </c:dLbls>
        <c:smooth val="0"/>
        <c:axId val="1004581136"/>
        <c:axId val="1004574896"/>
      </c:lineChart>
      <c:dateAx>
        <c:axId val="100458113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4574896"/>
        <c:crosses val="autoZero"/>
        <c:auto val="1"/>
        <c:lblOffset val="100"/>
        <c:baseTimeUnit val="months"/>
      </c:dateAx>
      <c:valAx>
        <c:axId val="1004574896"/>
        <c:scaling>
          <c:orientation val="minMax"/>
          <c:min val="0.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4581136"/>
        <c:crosses val="autoZero"/>
        <c:crossBetween val="between"/>
      </c:valAx>
      <c:spPr>
        <a:solidFill>
          <a:srgbClr val="C00000"/>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C00000"/>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Ratio: Defaulted DPAs to New DPAs: Commonwealth Edison</a:t>
            </a:r>
          </a:p>
        </c:rich>
      </c:tx>
      <c:overlay val="0"/>
    </c:title>
    <c:autoTitleDeleted val="0"/>
    <c:plotArea>
      <c:layout/>
      <c:lineChart>
        <c:grouping val="standard"/>
        <c:varyColors val="0"/>
        <c:ser>
          <c:idx val="2"/>
          <c:order val="0"/>
          <c:tx>
            <c:strRef>
              <c:f>'Part g'!$F$1</c:f>
              <c:strCache>
                <c:ptCount val="1"/>
                <c:pt idx="0">
                  <c:v>Ratio: Defaulted DPAs to New DPAs</c:v>
                </c:pt>
              </c:strCache>
            </c:strRef>
          </c:tx>
          <c:spPr>
            <a:ln>
              <a:solidFill>
                <a:srgbClr val="FFFF00"/>
              </a:solidFill>
            </a:ln>
          </c:spPr>
          <c:marker>
            <c:symbol val="none"/>
          </c:marker>
          <c:cat>
            <c:strRef>
              <c:f>'Part g'!$A$2:$A$28</c:f>
              <c:strCache>
                <c:ptCount val="27"/>
                <c:pt idx="0">
                  <c:v>2015-10</c:v>
                </c:pt>
                <c:pt idx="1">
                  <c:v>2015-11</c:v>
                </c:pt>
                <c:pt idx="2">
                  <c:v>2015-12</c:v>
                </c:pt>
                <c:pt idx="3">
                  <c:v>2016-01</c:v>
                </c:pt>
                <c:pt idx="4">
                  <c:v>2016-02</c:v>
                </c:pt>
                <c:pt idx="5">
                  <c:v>2016-03</c:v>
                </c:pt>
                <c:pt idx="6">
                  <c:v>2016-04</c:v>
                </c:pt>
                <c:pt idx="7">
                  <c:v>2016-05</c:v>
                </c:pt>
                <c:pt idx="8">
                  <c:v>2016-06</c:v>
                </c:pt>
                <c:pt idx="9">
                  <c:v>2016-07</c:v>
                </c:pt>
                <c:pt idx="10">
                  <c:v>2016-08</c:v>
                </c:pt>
                <c:pt idx="11">
                  <c:v>2016-09</c:v>
                </c:pt>
                <c:pt idx="12">
                  <c:v>2016-10</c:v>
                </c:pt>
                <c:pt idx="13">
                  <c:v>2016-11</c:v>
                </c:pt>
                <c:pt idx="14">
                  <c:v>2016-12</c:v>
                </c:pt>
                <c:pt idx="15">
                  <c:v>2017-01</c:v>
                </c:pt>
                <c:pt idx="16">
                  <c:v>2017-02</c:v>
                </c:pt>
                <c:pt idx="17">
                  <c:v>2017-03</c:v>
                </c:pt>
                <c:pt idx="18">
                  <c:v>2017-04</c:v>
                </c:pt>
                <c:pt idx="19">
                  <c:v>2017-05</c:v>
                </c:pt>
                <c:pt idx="20">
                  <c:v>2017-06</c:v>
                </c:pt>
                <c:pt idx="21">
                  <c:v>2017-07</c:v>
                </c:pt>
                <c:pt idx="22">
                  <c:v>2017-08</c:v>
                </c:pt>
                <c:pt idx="23">
                  <c:v>2017-09</c:v>
                </c:pt>
                <c:pt idx="24">
                  <c:v>2017-10</c:v>
                </c:pt>
                <c:pt idx="25">
                  <c:v>2017-11</c:v>
                </c:pt>
                <c:pt idx="26">
                  <c:v>2017-12</c:v>
                </c:pt>
              </c:strCache>
            </c:strRef>
          </c:cat>
          <c:val>
            <c:numRef>
              <c:f>'Part g'!$F$2:$F$28</c:f>
              <c:numCache>
                <c:formatCode>0.00</c:formatCode>
                <c:ptCount val="27"/>
                <c:pt idx="0">
                  <c:v>0.61187928339545505</c:v>
                </c:pt>
                <c:pt idx="1">
                  <c:v>0.89211710050881199</c:v>
                </c:pt>
                <c:pt idx="2">
                  <c:v>1.0989754616746774</c:v>
                </c:pt>
                <c:pt idx="3">
                  <c:v>1.1185379644588045</c:v>
                </c:pt>
                <c:pt idx="4">
                  <c:v>0.96742292030250143</c:v>
                </c:pt>
                <c:pt idx="5">
                  <c:v>0.90425231191697286</c:v>
                </c:pt>
                <c:pt idx="6">
                  <c:v>1.5782945736434109</c:v>
                </c:pt>
                <c:pt idx="7">
                  <c:v>2.7044609665427508</c:v>
                </c:pt>
                <c:pt idx="8">
                  <c:v>2.8829053937618472</c:v>
                </c:pt>
                <c:pt idx="9">
                  <c:v>2.9628582202111615</c:v>
                </c:pt>
                <c:pt idx="10">
                  <c:v>2.4724388455642203</c:v>
                </c:pt>
                <c:pt idx="11">
                  <c:v>1.9507375755266452</c:v>
                </c:pt>
                <c:pt idx="12">
                  <c:v>1.9224630592596406</c:v>
                </c:pt>
                <c:pt idx="13">
                  <c:v>2.045400643740471</c:v>
                </c:pt>
                <c:pt idx="14">
                  <c:v>2.2709451866650019</c:v>
                </c:pt>
                <c:pt idx="15">
                  <c:v>1.9812357261897413</c:v>
                </c:pt>
                <c:pt idx="16">
                  <c:v>1.5350591112922951</c:v>
                </c:pt>
                <c:pt idx="17">
                  <c:v>1.2695046499863807</c:v>
                </c:pt>
                <c:pt idx="18">
                  <c:v>2.3515558744862677</c:v>
                </c:pt>
                <c:pt idx="19">
                  <c:v>3.3943960044019299</c:v>
                </c:pt>
                <c:pt idx="20">
                  <c:v>3.508443249600941</c:v>
                </c:pt>
                <c:pt idx="21">
                  <c:v>3.7895631310606817</c:v>
                </c:pt>
                <c:pt idx="22">
                  <c:v>2.929995035108873</c:v>
                </c:pt>
                <c:pt idx="23">
                  <c:v>2.2069686017619157</c:v>
                </c:pt>
                <c:pt idx="24">
                  <c:v>2.1884255970271598</c:v>
                </c:pt>
                <c:pt idx="25">
                  <c:v>2.6212855503124604</c:v>
                </c:pt>
                <c:pt idx="26">
                  <c:v>2.1333957406974022</c:v>
                </c:pt>
              </c:numCache>
            </c:numRef>
          </c:val>
          <c:smooth val="0"/>
          <c:extLst>
            <c:ext xmlns:c16="http://schemas.microsoft.com/office/drawing/2014/chart" uri="{C3380CC4-5D6E-409C-BE32-E72D297353CC}">
              <c16:uniqueId val="{00000000-A62F-4448-84BE-6E57910CCD7A}"/>
            </c:ext>
          </c:extLst>
        </c:ser>
        <c:dLbls>
          <c:showLegendKey val="0"/>
          <c:showVal val="0"/>
          <c:showCatName val="0"/>
          <c:showSerName val="0"/>
          <c:showPercent val="0"/>
          <c:showBubbleSize val="0"/>
        </c:dLbls>
        <c:smooth val="0"/>
        <c:axId val="114995200"/>
        <c:axId val="114997504"/>
      </c:lineChart>
      <c:catAx>
        <c:axId val="114995200"/>
        <c:scaling>
          <c:orientation val="minMax"/>
        </c:scaling>
        <c:delete val="0"/>
        <c:axPos val="b"/>
        <c:numFmt formatCode="General" sourceLinked="0"/>
        <c:majorTickMark val="out"/>
        <c:minorTickMark val="none"/>
        <c:tickLblPos val="nextTo"/>
        <c:crossAx val="114997504"/>
        <c:crosses val="autoZero"/>
        <c:auto val="1"/>
        <c:lblAlgn val="ctr"/>
        <c:lblOffset val="100"/>
        <c:noMultiLvlLbl val="0"/>
      </c:catAx>
      <c:valAx>
        <c:axId val="114997504"/>
        <c:scaling>
          <c:orientation val="minMax"/>
        </c:scaling>
        <c:delete val="0"/>
        <c:axPos val="l"/>
        <c:majorGridlines/>
        <c:numFmt formatCode="0.00" sourceLinked="1"/>
        <c:majorTickMark val="out"/>
        <c:minorTickMark val="none"/>
        <c:tickLblPos val="nextTo"/>
        <c:crossAx val="114995200"/>
        <c:crosses val="autoZero"/>
        <c:crossBetween val="between"/>
      </c:valAx>
      <c:spPr>
        <a:solidFill>
          <a:srgbClr val="C00000"/>
        </a:solidFill>
      </c:spPr>
    </c:plotArea>
    <c:plotVisOnly val="1"/>
    <c:dispBlanksAs val="gap"/>
    <c:showDLblsOverMax val="0"/>
  </c:chart>
  <c:spPr>
    <a:solidFill>
      <a:srgbClr val="C00000"/>
    </a:solidFill>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8C_D7407BE0.xml><?xml version="1.0" encoding="utf-8"?>
<p188:cmLst xmlns:a="http://schemas.openxmlformats.org/drawingml/2006/main" xmlns:r="http://schemas.openxmlformats.org/officeDocument/2006/relationships" xmlns:p188="http://schemas.microsoft.com/office/powerpoint/2018/8/main">
  <p188:cm id="{5D8E81C9-BB67-4719-874B-48D083D581BF}" authorId="{84FAC671-5E85-3A2A-3598-BC1CBBEA73D7}" status="resolved" created="2024-11-14T16:04:46.942">
    <pc:sldMkLst xmlns:pc="http://schemas.microsoft.com/office/powerpoint/2013/main/command">
      <pc:docMk/>
      <pc:sldMk cId="2423204319" sldId="394"/>
    </pc:sldMkLst>
    <p188:replyLst>
      <p188:reply id="{773E3BE1-81B0-4E19-B66E-8CABDEF1A9CD}" authorId="{3F290A35-0EDE-CC29-99F0-074AE38EBB27}" created="2024-11-14T17:47:44.903">
        <p188:txBody>
          <a:bodyPr/>
          <a:lstStyle/>
          <a:p>
            <a:r>
              <a:rPr lang="en-US"/>
              <a:t>I was told they didn't, but I can't remember who mentioned it ... will reach out to Benny for thoughts - may have been him who brought it up.</a:t>
            </a:r>
          </a:p>
        </p188:txBody>
      </p188:reply>
      <p188:reply id="{2BA8BC9E-7F54-418A-BCA3-FDB3532DFEDC}" authorId="{3F290A35-0EDE-CC29-99F0-074AE38EBB27}" created="2024-11-14T17:55:24.574">
        <p188:txBody>
          <a:bodyPr/>
          <a:lstStyle/>
          <a:p>
            <a:r>
              <a:rPr lang="en-US"/>
              <a:t>Yup confirmed - the bill leaves it to the DPU to define moderate income</a:t>
            </a:r>
          </a:p>
        </p188:txBody>
      </p188:reply>
    </p188:replyLst>
    <p188:txBody>
      <a:bodyPr/>
      <a:lstStyle/>
      <a:p>
        <a:r>
          <a:rPr lang="en-US"/>
          <a:t>I haven't checked the pending legislation-don't they define moderate income?</a:t>
        </a:r>
      </a:p>
    </p188:txBody>
  </p188:cm>
</p188:cmLst>
</file>

<file path=ppt/comments/modernComment_1F92_4CC95196.xml><?xml version="1.0" encoding="utf-8"?>
<p188:cmLst xmlns:a="http://schemas.openxmlformats.org/drawingml/2006/main" xmlns:r="http://schemas.openxmlformats.org/officeDocument/2006/relationships" xmlns:p188="http://schemas.microsoft.com/office/powerpoint/2018/8/main">
  <p188:cm id="{DB94B4AC-5B19-4F10-810A-3BA2D55D2FF4}" authorId="{27BBAC02-4D07-D275-2B0C-C65F8879749B}" created="2025-02-27T01:17:06.552">
    <ac:txMkLst xmlns:ac="http://schemas.microsoft.com/office/drawing/2013/main/command">
      <pc:docMk xmlns:pc="http://schemas.microsoft.com/office/powerpoint/2013/main/command"/>
      <pc:sldMk xmlns:pc="http://schemas.microsoft.com/office/powerpoint/2013/main/command" cId="1288262038" sldId="8082"/>
      <ac:spMk id="2" creationId="{9B613B47-5BFA-8234-5DFA-A8F42B48E4AA}"/>
      <ac:txMk cp="1" len="13">
        <ac:context len="78" hash="3050156635"/>
      </ac:txMk>
    </ac:txMkLst>
    <p188:pos x="2336800" y="304800"/>
    <p188:txBody>
      <a:bodyPr/>
      <a:lstStyle/>
      <a:p>
        <a:r>
          <a:rPr lang="en-US"/>
          <a:t>I included this slide as it demonstrates rising rate in the coming years that may result in higher arrearages and uncollectibles</a:t>
        </a:r>
      </a:p>
    </p188:txBody>
  </p188:cm>
</p188:cmLst>
</file>

<file path=ppt/comments/modernComment_204A_15970CF1.xml><?xml version="1.0" encoding="utf-8"?>
<p188:cmLst xmlns:a="http://schemas.openxmlformats.org/drawingml/2006/main" xmlns:r="http://schemas.openxmlformats.org/officeDocument/2006/relationships" xmlns:p188="http://schemas.microsoft.com/office/powerpoint/2018/8/main">
  <p188:cm id="{4FB58635-85CC-44E2-9553-A412BA342BCB}" authorId="{27BBAC02-4D07-D275-2B0C-C65F8879749B}" created="2025-02-27T00:19:01.096">
    <ac:txMkLst xmlns:ac="http://schemas.microsoft.com/office/drawing/2013/main/command">
      <pc:docMk xmlns:pc="http://schemas.microsoft.com/office/powerpoint/2013/main/command"/>
      <pc:sldMk xmlns:pc="http://schemas.microsoft.com/office/powerpoint/2013/main/command" cId="362220785" sldId="8266"/>
      <ac:spMk id="3" creationId="{E9877DA3-331A-5F79-342B-03DE4276B5A4}"/>
      <ac:txMk cp="29" len="10">
        <ac:context len="89" hash="2021371762"/>
      </ac:txMk>
    </ac:txMkLst>
    <p188:pos x="5781040" y="213360"/>
    <p188:replyLst>
      <p188:reply id="{8E14FFC5-50B4-49F3-8A82-923ACD3B9AF4}" authorId="{27BBAC02-4D07-D275-2B0C-C65F8879749B}" created="2025-02-28T00:11:33.817">
        <p188:txBody>
          <a:bodyPr/>
          <a:lstStyle/>
          <a:p>
            <a:r>
              <a:rPr lang="en-US"/>
              <a:t>Updated</a:t>
            </a:r>
          </a:p>
        </p188:txBody>
      </p188:reply>
    </p188:replyLst>
    <p188:txBody>
      <a:bodyPr/>
      <a:lstStyle/>
      <a:p>
        <a:r>
          <a:rPr lang="en-US"/>
          <a:t>I'll update the table with the data for December 2024</a:t>
        </a:r>
      </a:p>
    </p188:txBody>
  </p188:cm>
  <p188:cm id="{4A15B2C0-9EEB-4B58-9317-6004B5B1929C}" authorId="{27BBAC02-4D07-D275-2B0C-C65F8879749B}" created="2025-02-27T00:20:13.862">
    <ac:txMkLst xmlns:ac="http://schemas.microsoft.com/office/drawing/2013/main/command">
      <pc:docMk xmlns:pc="http://schemas.microsoft.com/office/powerpoint/2013/main/command"/>
      <pc:sldMk xmlns:pc="http://schemas.microsoft.com/office/powerpoint/2013/main/command" cId="362220785" sldId="8266"/>
      <ac:graphicFrameMk id="10" creationId="{E496FAB9-EC6E-480C-BC46-66CA6E899492}"/>
      <ac:tblMk/>
      <ac:tcMk rowId="2997651475" colId="2539922407"/>
      <ac:txMk cp="0" len="15">
        <ac:context len="18" hash="554905926"/>
      </ac:txMk>
    </ac:txMkLst>
    <p188:pos x="1808480" y="1778000"/>
    <p188:txBody>
      <a:bodyPr/>
      <a:lstStyle/>
      <a:p>
        <a:r>
          <a:rPr lang="en-US"/>
          <a:t>[@Tong, Isaac] Could you update this row with the IOUs DR response to 2024 SB598 report? Thank you. </a:t>
        </a:r>
      </a:p>
    </p188:txBody>
  </p188:cm>
</p188:cmLst>
</file>

<file path=ppt/comments/modernComment_204C_332A88D7.xml><?xml version="1.0" encoding="utf-8"?>
<p188:cmLst xmlns:a="http://schemas.openxmlformats.org/drawingml/2006/main" xmlns:r="http://schemas.openxmlformats.org/officeDocument/2006/relationships" xmlns:p188="http://schemas.microsoft.com/office/powerpoint/2018/8/main">
  <p188:cm id="{D21FA245-8897-4B33-8E0A-7B1205F56774}" authorId="{27BBAC02-4D07-D275-2B0C-C65F8879749B}" created="2025-02-27T00:18:21.674">
    <ac:txMkLst xmlns:ac="http://schemas.microsoft.com/office/drawing/2013/main/command">
      <pc:docMk xmlns:pc="http://schemas.microsoft.com/office/powerpoint/2013/main/command"/>
      <pc:sldMk xmlns:pc="http://schemas.microsoft.com/office/powerpoint/2013/main/command" cId="858425559" sldId="8268"/>
      <ac:spMk id="2" creationId="{4F589B70-FC0B-81EE-B3C9-0BC53B4BF91F}"/>
      <ac:txMk cp="16" len="10">
        <ac:context len="34" hash="3208687395"/>
      </ac:txMk>
    </ac:txMkLst>
    <p188:pos x="6004560" y="863600"/>
    <p188:txBody>
      <a:bodyPr/>
      <a:lstStyle/>
      <a:p>
        <a:r>
          <a:rPr lang="en-US"/>
          <a:t>[@Tong, Isaac] I found this chart from the SB 598 report. Could you please update the graph with the data for 2024?</a:t>
        </a:r>
      </a:p>
    </p188:txBody>
  </p188:cm>
</p188:cmLst>
</file>

<file path=ppt/comments/modernComment_206D_ED0E7B8F.xml><?xml version="1.0" encoding="utf-8"?>
<p188:cmLst xmlns:a="http://schemas.openxmlformats.org/drawingml/2006/main" xmlns:r="http://schemas.openxmlformats.org/officeDocument/2006/relationships" xmlns:p188="http://schemas.microsoft.com/office/powerpoint/2018/8/main">
  <p188:cm id="{49123D2A-A7D4-4A9C-B4B4-D520ADDC0E7A}" authorId="{27BBAC02-4D07-D275-2B0C-C65F8879749B}" status="resolved" created="2025-02-27T00:21:16.238">
    <ac:txMkLst xmlns:ac="http://schemas.microsoft.com/office/drawing/2013/main/command">
      <pc:docMk xmlns:pc="http://schemas.microsoft.com/office/powerpoint/2013/main/command"/>
      <pc:sldMk xmlns:pc="http://schemas.microsoft.com/office/powerpoint/2013/main/command" cId="3977149327" sldId="8301"/>
      <ac:spMk id="2" creationId="{7AFEDDF6-11C4-64F0-3BE5-CDE4421A3F98}"/>
      <ac:txMk cp="66" len="5">
        <ac:context len="72" hash="529128911"/>
      </ac:txMk>
    </ac:txMkLst>
    <p188:pos x="4114800" y="924560"/>
    <p188:txBody>
      <a:bodyPr/>
      <a:lstStyle/>
      <a:p>
        <a:r>
          <a:rPr lang="en-US"/>
          <a:t>[@Tong, Isaac] Could you please include information in this slide</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12E2D-5A53-477E-97E2-515F711AB95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0D48FA-DCDE-4B69-AB95-DEB7DEC5293B}">
      <dgm:prSet/>
      <dgm:spPr/>
      <dgm:t>
        <a:bodyPr/>
        <a:lstStyle/>
        <a:p>
          <a:pPr>
            <a:lnSpc>
              <a:spcPct val="100000"/>
            </a:lnSpc>
          </a:pPr>
          <a:r>
            <a:rPr lang="en-US">
              <a:latin typeface="Bahnschrift SemiLight"/>
            </a:rPr>
            <a:t>Please change your name to </a:t>
          </a:r>
          <a:r>
            <a:rPr lang="en-US" b="1">
              <a:latin typeface="Bahnschrift SemiLight"/>
            </a:rPr>
            <a:t>First, Last Initial, Organization</a:t>
          </a:r>
          <a:r>
            <a:rPr lang="en-US">
              <a:latin typeface="Bahnschrift SemiLight"/>
            </a:rPr>
            <a:t> (if applicable).</a:t>
          </a:r>
        </a:p>
      </dgm:t>
    </dgm:pt>
    <dgm:pt modelId="{215DC547-AAD8-4C0B-A9F8-0DA766A95A2C}" type="parTrans" cxnId="{1F75298A-D418-436A-BFEB-2F41D62DA2E0}">
      <dgm:prSet/>
      <dgm:spPr/>
      <dgm:t>
        <a:bodyPr/>
        <a:lstStyle/>
        <a:p>
          <a:endParaRPr lang="en-US">
            <a:latin typeface="Bahnschrift SemiLight" panose="020B0502040204020203" pitchFamily="34" charset="0"/>
          </a:endParaRPr>
        </a:p>
      </dgm:t>
    </dgm:pt>
    <dgm:pt modelId="{9D3AC090-8A87-44E6-8B64-70BACD56ECC0}" type="sibTrans" cxnId="{1F75298A-D418-436A-BFEB-2F41D62DA2E0}">
      <dgm:prSet phldrT="1" phldr="0"/>
      <dgm:spPr/>
      <dgm:t>
        <a:bodyPr/>
        <a:lstStyle/>
        <a:p>
          <a:endParaRPr lang="en-US">
            <a:latin typeface="Bahnschrift SemiLight" panose="020B0502040204020203" pitchFamily="34" charset="0"/>
          </a:endParaRPr>
        </a:p>
      </dgm:t>
    </dgm:pt>
    <dgm:pt modelId="{5B471CFF-C7FB-46AC-907F-971CA2F10249}">
      <dgm:prSet/>
      <dgm:spPr/>
      <dgm:t>
        <a:bodyPr/>
        <a:lstStyle/>
        <a:p>
          <a:pPr>
            <a:lnSpc>
              <a:spcPct val="100000"/>
            </a:lnSpc>
          </a:pPr>
          <a:r>
            <a:rPr lang="en-US">
              <a:latin typeface="Bahnschrift SemiLight"/>
            </a:rPr>
            <a:t>If you’ve called in via phone, merge your audio and video.</a:t>
          </a:r>
        </a:p>
      </dgm:t>
    </dgm:pt>
    <dgm:pt modelId="{A8372EFD-A6F2-4C0B-9FA9-E85F01C8828F}" type="parTrans" cxnId="{118A3EB3-E194-4DE0-9EB7-B4C8B1D08E01}">
      <dgm:prSet/>
      <dgm:spPr/>
      <dgm:t>
        <a:bodyPr/>
        <a:lstStyle/>
        <a:p>
          <a:endParaRPr lang="en-US">
            <a:latin typeface="Bahnschrift SemiLight" panose="020B0502040204020203" pitchFamily="34" charset="0"/>
          </a:endParaRPr>
        </a:p>
      </dgm:t>
    </dgm:pt>
    <dgm:pt modelId="{9840E1CC-1D4E-414B-8CC4-09BD09ABC321}" type="sibTrans" cxnId="{118A3EB3-E194-4DE0-9EB7-B4C8B1D08E01}">
      <dgm:prSet phldrT="2" phldr="0"/>
      <dgm:spPr/>
      <dgm:t>
        <a:bodyPr/>
        <a:lstStyle/>
        <a:p>
          <a:endParaRPr lang="en-US">
            <a:latin typeface="Bahnschrift SemiLight" panose="020B0502040204020203" pitchFamily="34" charset="0"/>
          </a:endParaRPr>
        </a:p>
      </dgm:t>
    </dgm:pt>
    <dgm:pt modelId="{76E40214-01EB-4965-B42C-A49102572D62}">
      <dgm:prSet/>
      <dgm:spPr/>
      <dgm:t>
        <a:bodyPr/>
        <a:lstStyle/>
        <a:p>
          <a:pPr>
            <a:lnSpc>
              <a:spcPct val="100000"/>
            </a:lnSpc>
          </a:pPr>
          <a:r>
            <a:rPr lang="en-US">
              <a:latin typeface="Bahnschrift SemiLight"/>
            </a:rPr>
            <a:t>Make sure you’re using “Grid View” within “Layout” in the top right corner.</a:t>
          </a:r>
        </a:p>
      </dgm:t>
    </dgm:pt>
    <dgm:pt modelId="{CBA7E1F9-E552-4787-A58C-7C9A042D4A1D}" type="parTrans" cxnId="{4C54D57A-B542-4022-94CB-991CE841171F}">
      <dgm:prSet/>
      <dgm:spPr/>
      <dgm:t>
        <a:bodyPr/>
        <a:lstStyle/>
        <a:p>
          <a:endParaRPr lang="en-US">
            <a:latin typeface="Bahnschrift SemiLight" panose="020B0502040204020203" pitchFamily="34" charset="0"/>
          </a:endParaRPr>
        </a:p>
      </dgm:t>
    </dgm:pt>
    <dgm:pt modelId="{D0D9E8EF-0F2C-42EA-B9F8-F653F0769223}" type="sibTrans" cxnId="{4C54D57A-B542-4022-94CB-991CE841171F}">
      <dgm:prSet phldrT="3" phldr="0"/>
      <dgm:spPr/>
      <dgm:t>
        <a:bodyPr/>
        <a:lstStyle/>
        <a:p>
          <a:endParaRPr lang="en-US">
            <a:latin typeface="Bahnschrift SemiLight" panose="020B0502040204020203" pitchFamily="34" charset="0"/>
          </a:endParaRPr>
        </a:p>
      </dgm:t>
    </dgm:pt>
    <dgm:pt modelId="{AEA92ED9-F259-4813-A25B-5B0F2B3383EA}">
      <dgm:prSet/>
      <dgm:spPr/>
      <dgm:t>
        <a:bodyPr/>
        <a:lstStyle/>
        <a:p>
          <a:pPr>
            <a:lnSpc>
              <a:spcPct val="100000"/>
            </a:lnSpc>
          </a:pPr>
          <a:r>
            <a:rPr lang="en-US">
              <a:latin typeface="Bahnschrift SemiLight"/>
            </a:rPr>
            <a:t>If you feel comfortable, turn on your camera. A recording will be uploaded to the PUC </a:t>
          </a:r>
          <a:r>
            <a:rPr lang="en-US" err="1">
              <a:latin typeface="Bahnschrift SemiLight"/>
            </a:rPr>
            <a:t>Youtube</a:t>
          </a:r>
          <a:r>
            <a:rPr lang="en-US">
              <a:latin typeface="Bahnschrift SemiLight"/>
            </a:rPr>
            <a:t>.</a:t>
          </a:r>
        </a:p>
      </dgm:t>
    </dgm:pt>
    <dgm:pt modelId="{72314D00-4034-4A54-B15B-5A36E480E1C5}" type="parTrans" cxnId="{A7EA45F6-7311-4F22-817F-07B94580FE7D}">
      <dgm:prSet/>
      <dgm:spPr/>
      <dgm:t>
        <a:bodyPr/>
        <a:lstStyle/>
        <a:p>
          <a:endParaRPr lang="en-US">
            <a:latin typeface="Bahnschrift SemiLight" panose="020B0502040204020203" pitchFamily="34" charset="0"/>
          </a:endParaRPr>
        </a:p>
      </dgm:t>
    </dgm:pt>
    <dgm:pt modelId="{EA44F316-E00E-4714-B8DB-917ED7CFF905}" type="sibTrans" cxnId="{A7EA45F6-7311-4F22-817F-07B94580FE7D}">
      <dgm:prSet phldrT="4" phldr="0"/>
      <dgm:spPr/>
      <dgm:t>
        <a:bodyPr/>
        <a:lstStyle/>
        <a:p>
          <a:endParaRPr lang="en-US">
            <a:latin typeface="Bahnschrift SemiLight" panose="020B0502040204020203" pitchFamily="34" charset="0"/>
          </a:endParaRPr>
        </a:p>
      </dgm:t>
    </dgm:pt>
    <dgm:pt modelId="{FB6388AF-E674-4EBF-A54F-50AE15250391}">
      <dgm:prSet/>
      <dgm:spPr/>
      <dgm:t>
        <a:bodyPr/>
        <a:lstStyle/>
        <a:p>
          <a:pPr>
            <a:lnSpc>
              <a:spcPct val="100000"/>
            </a:lnSpc>
          </a:pPr>
          <a:r>
            <a:rPr lang="en-US">
              <a:latin typeface="Bahnschrift SemiLight"/>
            </a:rPr>
            <a:t>If you’re having tech issues, click on “Chat,” select “Direct” messages, and choose “Hawaii Public Utilities Commission” in the search field. </a:t>
          </a:r>
        </a:p>
      </dgm:t>
    </dgm:pt>
    <dgm:pt modelId="{D2A22508-28DE-4565-83B7-4F36622C9C49}" type="parTrans" cxnId="{6F5164A6-784E-4EBF-9534-F6F9CE75F5A8}">
      <dgm:prSet/>
      <dgm:spPr/>
      <dgm:t>
        <a:bodyPr/>
        <a:lstStyle/>
        <a:p>
          <a:endParaRPr lang="en-US">
            <a:latin typeface="Bahnschrift SemiLight" panose="020B0502040204020203" pitchFamily="34" charset="0"/>
          </a:endParaRPr>
        </a:p>
      </dgm:t>
    </dgm:pt>
    <dgm:pt modelId="{1FF3D51A-A37E-418F-8FB8-52A2E4937F05}" type="sibTrans" cxnId="{6F5164A6-784E-4EBF-9534-F6F9CE75F5A8}">
      <dgm:prSet phldrT="5" phldr="0"/>
      <dgm:spPr/>
      <dgm:t>
        <a:bodyPr/>
        <a:lstStyle/>
        <a:p>
          <a:endParaRPr lang="en-US">
            <a:latin typeface="Bahnschrift SemiLight" panose="020B0502040204020203" pitchFamily="34" charset="0"/>
          </a:endParaRPr>
        </a:p>
      </dgm:t>
    </dgm:pt>
    <dgm:pt modelId="{986CD889-C3E0-4DD9-A0C4-C237996D9AA5}">
      <dgm:prSet/>
      <dgm:spPr/>
      <dgm:t>
        <a:bodyPr/>
        <a:lstStyle/>
        <a:p>
          <a:pPr>
            <a:lnSpc>
              <a:spcPct val="100000"/>
            </a:lnSpc>
          </a:pPr>
          <a:r>
            <a:rPr lang="en-US">
              <a:latin typeface="Bahnschrift SemiLight"/>
            </a:rPr>
            <a:t>To Raise your Virtual Hand to speak: Click on “Raise Hand” in your tool bar at the bottom, using the icon that looks like a raised hand.</a:t>
          </a:r>
        </a:p>
      </dgm:t>
    </dgm:pt>
    <dgm:pt modelId="{6876B9C1-5240-4D64-9E92-31D1432365B1}" type="parTrans" cxnId="{B719EABE-3139-48DD-B3B2-AEE33CE42E94}">
      <dgm:prSet/>
      <dgm:spPr/>
      <dgm:t>
        <a:bodyPr/>
        <a:lstStyle/>
        <a:p>
          <a:endParaRPr lang="en-US">
            <a:latin typeface="Bahnschrift SemiLight" panose="020B0502040204020203" pitchFamily="34" charset="0"/>
          </a:endParaRPr>
        </a:p>
      </dgm:t>
    </dgm:pt>
    <dgm:pt modelId="{EECB27DC-1762-41E0-B081-19FDEC344757}" type="sibTrans" cxnId="{B719EABE-3139-48DD-B3B2-AEE33CE42E94}">
      <dgm:prSet phldrT="6" phldr="0"/>
      <dgm:spPr/>
      <dgm:t>
        <a:bodyPr/>
        <a:lstStyle/>
        <a:p>
          <a:endParaRPr lang="en-US">
            <a:latin typeface="Bahnschrift SemiLight" panose="020B0502040204020203" pitchFamily="34" charset="0"/>
          </a:endParaRPr>
        </a:p>
      </dgm:t>
    </dgm:pt>
    <dgm:pt modelId="{E07A51DD-FF21-42F9-8038-DEDFD3960194}">
      <dgm:prSet phldr="0"/>
      <dgm:spPr/>
      <dgm:t>
        <a:bodyPr/>
        <a:lstStyle/>
        <a:p>
          <a:pPr rtl="0">
            <a:lnSpc>
              <a:spcPct val="100000"/>
            </a:lnSpc>
          </a:pPr>
          <a:r>
            <a:rPr lang="en-US">
              <a:latin typeface="Bahnschrift SemiLight"/>
            </a:rPr>
            <a:t>This meeting will be recorded. </a:t>
          </a:r>
        </a:p>
      </dgm:t>
    </dgm:pt>
    <dgm:pt modelId="{AAF92030-CD75-4C93-9EB7-D2A54B92FCF7}" type="parTrans" cxnId="{0A995710-98D6-444F-9539-5DF55BDDE32F}">
      <dgm:prSet/>
      <dgm:spPr/>
    </dgm:pt>
    <dgm:pt modelId="{2EE3EAE9-542B-45E2-A5CB-177809AC9D06}" type="sibTrans" cxnId="{0A995710-98D6-444F-9539-5DF55BDDE32F}">
      <dgm:prSet/>
      <dgm:spPr/>
    </dgm:pt>
    <dgm:pt modelId="{C9B040F7-41A9-4E49-97C8-2047BB579C33}" type="pres">
      <dgm:prSet presAssocID="{27412E2D-5A53-477E-97E2-515F711AB959}" presName="root" presStyleCnt="0">
        <dgm:presLayoutVars>
          <dgm:dir/>
          <dgm:resizeHandles val="exact"/>
        </dgm:presLayoutVars>
      </dgm:prSet>
      <dgm:spPr/>
    </dgm:pt>
    <dgm:pt modelId="{1C7699AC-BDD5-433A-B686-41F107BA012E}" type="pres">
      <dgm:prSet presAssocID="{AF0D48FA-DCDE-4B69-AB95-DEB7DEC5293B}" presName="compNode" presStyleCnt="0"/>
      <dgm:spPr/>
    </dgm:pt>
    <dgm:pt modelId="{8673D5A5-2E4B-4A19-9888-AFC8D7C16BC2}" type="pres">
      <dgm:prSet presAssocID="{AF0D48FA-DCDE-4B69-AB95-DEB7DEC5293B}" presName="bgRect" presStyleLbl="bgShp" presStyleIdx="0" presStyleCnt="7"/>
      <dgm:spPr/>
    </dgm:pt>
    <dgm:pt modelId="{5D68248B-4BF3-41CA-8659-A30893AB0AAC}" type="pres">
      <dgm:prSet presAssocID="{AF0D48FA-DCDE-4B69-AB95-DEB7DEC5293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3215C2B-6EB6-41A0-8EA4-912D1C0FFC0B}" type="pres">
      <dgm:prSet presAssocID="{AF0D48FA-DCDE-4B69-AB95-DEB7DEC5293B}" presName="spaceRect" presStyleCnt="0"/>
      <dgm:spPr/>
    </dgm:pt>
    <dgm:pt modelId="{8E8737C5-D4B2-4704-B0DC-BFBEB15EB031}" type="pres">
      <dgm:prSet presAssocID="{AF0D48FA-DCDE-4B69-AB95-DEB7DEC5293B}" presName="parTx" presStyleLbl="revTx" presStyleIdx="0" presStyleCnt="7">
        <dgm:presLayoutVars>
          <dgm:chMax val="0"/>
          <dgm:chPref val="0"/>
        </dgm:presLayoutVars>
      </dgm:prSet>
      <dgm:spPr/>
    </dgm:pt>
    <dgm:pt modelId="{A790377B-0228-4688-B199-73AF314F62BF}" type="pres">
      <dgm:prSet presAssocID="{9D3AC090-8A87-44E6-8B64-70BACD56ECC0}" presName="sibTrans" presStyleCnt="0"/>
      <dgm:spPr/>
    </dgm:pt>
    <dgm:pt modelId="{CA98F64E-634B-48E5-8A4F-7B69A769923F}" type="pres">
      <dgm:prSet presAssocID="{5B471CFF-C7FB-46AC-907F-971CA2F10249}" presName="compNode" presStyleCnt="0"/>
      <dgm:spPr/>
    </dgm:pt>
    <dgm:pt modelId="{2367EFAF-E748-45C5-A6DF-7DAE353513F2}" type="pres">
      <dgm:prSet presAssocID="{5B471CFF-C7FB-46AC-907F-971CA2F10249}" presName="bgRect" presStyleLbl="bgShp" presStyleIdx="1" presStyleCnt="7"/>
      <dgm:spPr/>
    </dgm:pt>
    <dgm:pt modelId="{85387A18-18F4-449A-989E-3A07370E75DB}" type="pres">
      <dgm:prSet presAssocID="{5B471CFF-C7FB-46AC-907F-971CA2F1024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E69197CC-AE0B-4E27-AEB7-0813723EF786}" type="pres">
      <dgm:prSet presAssocID="{5B471CFF-C7FB-46AC-907F-971CA2F10249}" presName="spaceRect" presStyleCnt="0"/>
      <dgm:spPr/>
    </dgm:pt>
    <dgm:pt modelId="{C4DB0241-EA78-4DB3-9E77-D1FD6342A81A}" type="pres">
      <dgm:prSet presAssocID="{5B471CFF-C7FB-46AC-907F-971CA2F10249}" presName="parTx" presStyleLbl="revTx" presStyleIdx="1" presStyleCnt="7">
        <dgm:presLayoutVars>
          <dgm:chMax val="0"/>
          <dgm:chPref val="0"/>
        </dgm:presLayoutVars>
      </dgm:prSet>
      <dgm:spPr/>
    </dgm:pt>
    <dgm:pt modelId="{E784059B-0CE8-4453-8536-21ECC3B2410E}" type="pres">
      <dgm:prSet presAssocID="{9840E1CC-1D4E-414B-8CC4-09BD09ABC321}" presName="sibTrans" presStyleCnt="0"/>
      <dgm:spPr/>
    </dgm:pt>
    <dgm:pt modelId="{5D17FE00-7947-47E0-8594-51FBDBA60253}" type="pres">
      <dgm:prSet presAssocID="{76E40214-01EB-4965-B42C-A49102572D62}" presName="compNode" presStyleCnt="0"/>
      <dgm:spPr/>
    </dgm:pt>
    <dgm:pt modelId="{065C3440-6A13-4839-92A9-0CA69AE965A7}" type="pres">
      <dgm:prSet presAssocID="{76E40214-01EB-4965-B42C-A49102572D62}" presName="bgRect" presStyleLbl="bgShp" presStyleIdx="2" presStyleCnt="7"/>
      <dgm:spPr/>
    </dgm:pt>
    <dgm:pt modelId="{1E992C46-ADB1-4788-9783-CA394B9D0FD0}" type="pres">
      <dgm:prSet presAssocID="{76E40214-01EB-4965-B42C-A49102572D6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E7A19B11-1075-41E8-8BCC-F39AAC221278}" type="pres">
      <dgm:prSet presAssocID="{76E40214-01EB-4965-B42C-A49102572D62}" presName="spaceRect" presStyleCnt="0"/>
      <dgm:spPr/>
    </dgm:pt>
    <dgm:pt modelId="{2389AFFA-DAA9-4559-B777-90F0B53019B8}" type="pres">
      <dgm:prSet presAssocID="{76E40214-01EB-4965-B42C-A49102572D62}" presName="parTx" presStyleLbl="revTx" presStyleIdx="2" presStyleCnt="7">
        <dgm:presLayoutVars>
          <dgm:chMax val="0"/>
          <dgm:chPref val="0"/>
        </dgm:presLayoutVars>
      </dgm:prSet>
      <dgm:spPr/>
    </dgm:pt>
    <dgm:pt modelId="{A088D75C-14ED-4E45-BC93-429281813E49}" type="pres">
      <dgm:prSet presAssocID="{D0D9E8EF-0F2C-42EA-B9F8-F653F0769223}" presName="sibTrans" presStyleCnt="0"/>
      <dgm:spPr/>
    </dgm:pt>
    <dgm:pt modelId="{DF5ED81A-1421-457F-AB50-D8D0AA88121B}" type="pres">
      <dgm:prSet presAssocID="{AEA92ED9-F259-4813-A25B-5B0F2B3383EA}" presName="compNode" presStyleCnt="0"/>
      <dgm:spPr/>
    </dgm:pt>
    <dgm:pt modelId="{C5CCA18E-101A-4208-AE24-B38494244876}" type="pres">
      <dgm:prSet presAssocID="{AEA92ED9-F259-4813-A25B-5B0F2B3383EA}" presName="bgRect" presStyleLbl="bgShp" presStyleIdx="3" presStyleCnt="7"/>
      <dgm:spPr/>
    </dgm:pt>
    <dgm:pt modelId="{83936CE4-7CC5-4644-8329-7957413B6F07}" type="pres">
      <dgm:prSet presAssocID="{AEA92ED9-F259-4813-A25B-5B0F2B3383E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ecurity Camera Sign"/>
        </a:ext>
      </dgm:extLst>
    </dgm:pt>
    <dgm:pt modelId="{3CCBAADC-04C4-4D81-8D06-11EAC0FB1D45}" type="pres">
      <dgm:prSet presAssocID="{AEA92ED9-F259-4813-A25B-5B0F2B3383EA}" presName="spaceRect" presStyleCnt="0"/>
      <dgm:spPr/>
    </dgm:pt>
    <dgm:pt modelId="{0CEE433C-34A3-4EE1-B8C4-1DD62E84E388}" type="pres">
      <dgm:prSet presAssocID="{AEA92ED9-F259-4813-A25B-5B0F2B3383EA}" presName="parTx" presStyleLbl="revTx" presStyleIdx="3" presStyleCnt="7">
        <dgm:presLayoutVars>
          <dgm:chMax val="0"/>
          <dgm:chPref val="0"/>
        </dgm:presLayoutVars>
      </dgm:prSet>
      <dgm:spPr/>
    </dgm:pt>
    <dgm:pt modelId="{08F9A4E4-2C0D-4BC2-8962-BAAE9C7F82C2}" type="pres">
      <dgm:prSet presAssocID="{EA44F316-E00E-4714-B8DB-917ED7CFF905}" presName="sibTrans" presStyleCnt="0"/>
      <dgm:spPr/>
    </dgm:pt>
    <dgm:pt modelId="{997ACF2B-B281-4E66-A497-78FD7986F062}" type="pres">
      <dgm:prSet presAssocID="{FB6388AF-E674-4EBF-A54F-50AE15250391}" presName="compNode" presStyleCnt="0"/>
      <dgm:spPr/>
    </dgm:pt>
    <dgm:pt modelId="{3E86C008-DFC3-4E4E-A8F2-1CF496E7FB5D}" type="pres">
      <dgm:prSet presAssocID="{FB6388AF-E674-4EBF-A54F-50AE15250391}" presName="bgRect" presStyleLbl="bgShp" presStyleIdx="4" presStyleCnt="7"/>
      <dgm:spPr/>
    </dgm:pt>
    <dgm:pt modelId="{22F58611-13B5-4219-9705-BF0EDDA1DDBE}" type="pres">
      <dgm:prSet presAssocID="{FB6388AF-E674-4EBF-A54F-50AE1525039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ech"/>
        </a:ext>
      </dgm:extLst>
    </dgm:pt>
    <dgm:pt modelId="{0987CC68-9769-482E-A44A-1B957EBA3D21}" type="pres">
      <dgm:prSet presAssocID="{FB6388AF-E674-4EBF-A54F-50AE15250391}" presName="spaceRect" presStyleCnt="0"/>
      <dgm:spPr/>
    </dgm:pt>
    <dgm:pt modelId="{DD860A14-76C3-4E12-8349-A6EA10964626}" type="pres">
      <dgm:prSet presAssocID="{FB6388AF-E674-4EBF-A54F-50AE15250391}" presName="parTx" presStyleLbl="revTx" presStyleIdx="4" presStyleCnt="7">
        <dgm:presLayoutVars>
          <dgm:chMax val="0"/>
          <dgm:chPref val="0"/>
        </dgm:presLayoutVars>
      </dgm:prSet>
      <dgm:spPr/>
    </dgm:pt>
    <dgm:pt modelId="{572EF621-D2FB-44F4-B406-F12CC70C1D76}" type="pres">
      <dgm:prSet presAssocID="{1FF3D51A-A37E-418F-8FB8-52A2E4937F05}" presName="sibTrans" presStyleCnt="0"/>
      <dgm:spPr/>
    </dgm:pt>
    <dgm:pt modelId="{8C5E9621-C952-4243-AADF-3AF22A1B494B}" type="pres">
      <dgm:prSet presAssocID="{986CD889-C3E0-4DD9-A0C4-C237996D9AA5}" presName="compNode" presStyleCnt="0"/>
      <dgm:spPr/>
    </dgm:pt>
    <dgm:pt modelId="{357D0663-4AE3-41EF-A2A0-2D975AFF75BD}" type="pres">
      <dgm:prSet presAssocID="{986CD889-C3E0-4DD9-A0C4-C237996D9AA5}" presName="bgRect" presStyleLbl="bgShp" presStyleIdx="5" presStyleCnt="7"/>
      <dgm:spPr/>
    </dgm:pt>
    <dgm:pt modelId="{A76C30CB-D43A-4554-AB4F-88F879026C18}" type="pres">
      <dgm:prSet presAssocID="{986CD889-C3E0-4DD9-A0C4-C237996D9AA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Hand"/>
        </a:ext>
      </dgm:extLst>
    </dgm:pt>
    <dgm:pt modelId="{D7A6C454-74F4-490C-9155-6DDEAA815154}" type="pres">
      <dgm:prSet presAssocID="{986CD889-C3E0-4DD9-A0C4-C237996D9AA5}" presName="spaceRect" presStyleCnt="0"/>
      <dgm:spPr/>
    </dgm:pt>
    <dgm:pt modelId="{E07F42A6-61AE-4194-8824-C4F9DAD286F6}" type="pres">
      <dgm:prSet presAssocID="{986CD889-C3E0-4DD9-A0C4-C237996D9AA5}" presName="parTx" presStyleLbl="revTx" presStyleIdx="5" presStyleCnt="7">
        <dgm:presLayoutVars>
          <dgm:chMax val="0"/>
          <dgm:chPref val="0"/>
        </dgm:presLayoutVars>
      </dgm:prSet>
      <dgm:spPr/>
    </dgm:pt>
    <dgm:pt modelId="{B857373C-91A8-419A-9C8C-60DBE10B61D9}" type="pres">
      <dgm:prSet presAssocID="{EECB27DC-1762-41E0-B081-19FDEC344757}" presName="sibTrans" presStyleCnt="0"/>
      <dgm:spPr/>
    </dgm:pt>
    <dgm:pt modelId="{5FA7F6A2-3B6E-4583-AD08-28A4A50C79F0}" type="pres">
      <dgm:prSet presAssocID="{E07A51DD-FF21-42F9-8038-DEDFD3960194}" presName="compNode" presStyleCnt="0"/>
      <dgm:spPr/>
    </dgm:pt>
    <dgm:pt modelId="{A886D8CB-0F28-485A-A07B-638F154E540E}" type="pres">
      <dgm:prSet presAssocID="{E07A51DD-FF21-42F9-8038-DEDFD3960194}" presName="bgRect" presStyleLbl="bgShp" presStyleIdx="6" presStyleCnt="7"/>
      <dgm:spPr/>
    </dgm:pt>
    <dgm:pt modelId="{8F4DE972-EE06-49B4-9442-69CA1C4C7AD8}" type="pres">
      <dgm:prSet presAssocID="{E07A51DD-FF21-42F9-8038-DEDFD3960194}" presName="iconRect" presStyleLbl="node1" presStyleIdx="6" presStyleCnt="7"/>
      <dgm:spPr/>
    </dgm:pt>
    <dgm:pt modelId="{28F2A821-F66D-457D-853C-99D71EBCD7EE}" type="pres">
      <dgm:prSet presAssocID="{E07A51DD-FF21-42F9-8038-DEDFD3960194}" presName="spaceRect" presStyleCnt="0"/>
      <dgm:spPr/>
    </dgm:pt>
    <dgm:pt modelId="{84BA07EC-EA79-47EF-8294-F230A240BEDB}" type="pres">
      <dgm:prSet presAssocID="{E07A51DD-FF21-42F9-8038-DEDFD3960194}" presName="parTx" presStyleLbl="revTx" presStyleIdx="6" presStyleCnt="7">
        <dgm:presLayoutVars>
          <dgm:chMax val="0"/>
          <dgm:chPref val="0"/>
        </dgm:presLayoutVars>
      </dgm:prSet>
      <dgm:spPr/>
    </dgm:pt>
  </dgm:ptLst>
  <dgm:cxnLst>
    <dgm:cxn modelId="{0A995710-98D6-444F-9539-5DF55BDDE32F}" srcId="{27412E2D-5A53-477E-97E2-515F711AB959}" destId="{E07A51DD-FF21-42F9-8038-DEDFD3960194}" srcOrd="6" destOrd="0" parTransId="{AAF92030-CD75-4C93-9EB7-D2A54B92FCF7}" sibTransId="{2EE3EAE9-542B-45E2-A5CB-177809AC9D06}"/>
    <dgm:cxn modelId="{69FA1C1A-2780-49DD-B6A2-2F991F670449}" type="presOf" srcId="{76E40214-01EB-4965-B42C-A49102572D62}" destId="{2389AFFA-DAA9-4559-B777-90F0B53019B8}" srcOrd="0" destOrd="0" presId="urn:microsoft.com/office/officeart/2018/2/layout/IconVerticalSolidList"/>
    <dgm:cxn modelId="{933E1435-F3F8-4F44-928F-91A022C5DECA}" type="presOf" srcId="{FB6388AF-E674-4EBF-A54F-50AE15250391}" destId="{DD860A14-76C3-4E12-8349-A6EA10964626}" srcOrd="0" destOrd="0" presId="urn:microsoft.com/office/officeart/2018/2/layout/IconVerticalSolidList"/>
    <dgm:cxn modelId="{DC6CA860-8936-4D8B-80B3-779FF0872CD0}" type="presOf" srcId="{AF0D48FA-DCDE-4B69-AB95-DEB7DEC5293B}" destId="{8E8737C5-D4B2-4704-B0DC-BFBEB15EB031}" srcOrd="0" destOrd="0" presId="urn:microsoft.com/office/officeart/2018/2/layout/IconVerticalSolidList"/>
    <dgm:cxn modelId="{9B7D244D-731E-4803-8E85-B9C7A0DE1787}" type="presOf" srcId="{27412E2D-5A53-477E-97E2-515F711AB959}" destId="{C9B040F7-41A9-4E49-97C8-2047BB579C33}" srcOrd="0" destOrd="0" presId="urn:microsoft.com/office/officeart/2018/2/layout/IconVerticalSolidList"/>
    <dgm:cxn modelId="{BFA76050-48B2-41D4-AC9C-6A6D17EBE1A1}" type="presOf" srcId="{AEA92ED9-F259-4813-A25B-5B0F2B3383EA}" destId="{0CEE433C-34A3-4EE1-B8C4-1DD62E84E388}" srcOrd="0" destOrd="0" presId="urn:microsoft.com/office/officeart/2018/2/layout/IconVerticalSolidList"/>
    <dgm:cxn modelId="{4C54D57A-B542-4022-94CB-991CE841171F}" srcId="{27412E2D-5A53-477E-97E2-515F711AB959}" destId="{76E40214-01EB-4965-B42C-A49102572D62}" srcOrd="2" destOrd="0" parTransId="{CBA7E1F9-E552-4787-A58C-7C9A042D4A1D}" sibTransId="{D0D9E8EF-0F2C-42EA-B9F8-F653F0769223}"/>
    <dgm:cxn modelId="{1F75298A-D418-436A-BFEB-2F41D62DA2E0}" srcId="{27412E2D-5A53-477E-97E2-515F711AB959}" destId="{AF0D48FA-DCDE-4B69-AB95-DEB7DEC5293B}" srcOrd="0" destOrd="0" parTransId="{215DC547-AAD8-4C0B-A9F8-0DA766A95A2C}" sibTransId="{9D3AC090-8A87-44E6-8B64-70BACD56ECC0}"/>
    <dgm:cxn modelId="{A100249C-51A4-492D-B723-13F963A72E80}" type="presOf" srcId="{5B471CFF-C7FB-46AC-907F-971CA2F10249}" destId="{C4DB0241-EA78-4DB3-9E77-D1FD6342A81A}" srcOrd="0" destOrd="0" presId="urn:microsoft.com/office/officeart/2018/2/layout/IconVerticalSolidList"/>
    <dgm:cxn modelId="{6F5164A6-784E-4EBF-9534-F6F9CE75F5A8}" srcId="{27412E2D-5A53-477E-97E2-515F711AB959}" destId="{FB6388AF-E674-4EBF-A54F-50AE15250391}" srcOrd="4" destOrd="0" parTransId="{D2A22508-28DE-4565-83B7-4F36622C9C49}" sibTransId="{1FF3D51A-A37E-418F-8FB8-52A2E4937F05}"/>
    <dgm:cxn modelId="{118A3EB3-E194-4DE0-9EB7-B4C8B1D08E01}" srcId="{27412E2D-5A53-477E-97E2-515F711AB959}" destId="{5B471CFF-C7FB-46AC-907F-971CA2F10249}" srcOrd="1" destOrd="0" parTransId="{A8372EFD-A6F2-4C0B-9FA9-E85F01C8828F}" sibTransId="{9840E1CC-1D4E-414B-8CC4-09BD09ABC321}"/>
    <dgm:cxn modelId="{B719EABE-3139-48DD-B3B2-AEE33CE42E94}" srcId="{27412E2D-5A53-477E-97E2-515F711AB959}" destId="{986CD889-C3E0-4DD9-A0C4-C237996D9AA5}" srcOrd="5" destOrd="0" parTransId="{6876B9C1-5240-4D64-9E92-31D1432365B1}" sibTransId="{EECB27DC-1762-41E0-B081-19FDEC344757}"/>
    <dgm:cxn modelId="{913CF7D4-0CAC-42BB-A40E-52FCDE30DA23}" type="presOf" srcId="{E07A51DD-FF21-42F9-8038-DEDFD3960194}" destId="{84BA07EC-EA79-47EF-8294-F230A240BEDB}" srcOrd="0" destOrd="0" presId="urn:microsoft.com/office/officeart/2018/2/layout/IconVerticalSolidList"/>
    <dgm:cxn modelId="{A7EA45F6-7311-4F22-817F-07B94580FE7D}" srcId="{27412E2D-5A53-477E-97E2-515F711AB959}" destId="{AEA92ED9-F259-4813-A25B-5B0F2B3383EA}" srcOrd="3" destOrd="0" parTransId="{72314D00-4034-4A54-B15B-5A36E480E1C5}" sibTransId="{EA44F316-E00E-4714-B8DB-917ED7CFF905}"/>
    <dgm:cxn modelId="{3D99A3FC-70C4-499A-82F1-B91DAC93AA8A}" type="presOf" srcId="{986CD889-C3E0-4DD9-A0C4-C237996D9AA5}" destId="{E07F42A6-61AE-4194-8824-C4F9DAD286F6}" srcOrd="0" destOrd="0" presId="urn:microsoft.com/office/officeart/2018/2/layout/IconVerticalSolidList"/>
    <dgm:cxn modelId="{1CC26DAE-6448-415B-A1FF-751E5E280742}" type="presParOf" srcId="{C9B040F7-41A9-4E49-97C8-2047BB579C33}" destId="{1C7699AC-BDD5-433A-B686-41F107BA012E}" srcOrd="0" destOrd="0" presId="urn:microsoft.com/office/officeart/2018/2/layout/IconVerticalSolidList"/>
    <dgm:cxn modelId="{7335B705-59E3-4486-AB84-F1DCDFD4EFD6}" type="presParOf" srcId="{1C7699AC-BDD5-433A-B686-41F107BA012E}" destId="{8673D5A5-2E4B-4A19-9888-AFC8D7C16BC2}" srcOrd="0" destOrd="0" presId="urn:microsoft.com/office/officeart/2018/2/layout/IconVerticalSolidList"/>
    <dgm:cxn modelId="{57DE38BB-7D6A-4596-8A1C-39F3CDF13C1D}" type="presParOf" srcId="{1C7699AC-BDD5-433A-B686-41F107BA012E}" destId="{5D68248B-4BF3-41CA-8659-A30893AB0AAC}" srcOrd="1" destOrd="0" presId="urn:microsoft.com/office/officeart/2018/2/layout/IconVerticalSolidList"/>
    <dgm:cxn modelId="{EFC1A8C6-EB07-4960-81AD-EE9A08B4762B}" type="presParOf" srcId="{1C7699AC-BDD5-433A-B686-41F107BA012E}" destId="{03215C2B-6EB6-41A0-8EA4-912D1C0FFC0B}" srcOrd="2" destOrd="0" presId="urn:microsoft.com/office/officeart/2018/2/layout/IconVerticalSolidList"/>
    <dgm:cxn modelId="{9182AEF5-76E9-43EE-BBFE-BEC08664B15A}" type="presParOf" srcId="{1C7699AC-BDD5-433A-B686-41F107BA012E}" destId="{8E8737C5-D4B2-4704-B0DC-BFBEB15EB031}" srcOrd="3" destOrd="0" presId="urn:microsoft.com/office/officeart/2018/2/layout/IconVerticalSolidList"/>
    <dgm:cxn modelId="{B66A84D1-6F2F-4593-90D2-5B187B2EAEE5}" type="presParOf" srcId="{C9B040F7-41A9-4E49-97C8-2047BB579C33}" destId="{A790377B-0228-4688-B199-73AF314F62BF}" srcOrd="1" destOrd="0" presId="urn:microsoft.com/office/officeart/2018/2/layout/IconVerticalSolidList"/>
    <dgm:cxn modelId="{2F2A8E03-7DC1-4BE1-A4F5-CC84027772D5}" type="presParOf" srcId="{C9B040F7-41A9-4E49-97C8-2047BB579C33}" destId="{CA98F64E-634B-48E5-8A4F-7B69A769923F}" srcOrd="2" destOrd="0" presId="urn:microsoft.com/office/officeart/2018/2/layout/IconVerticalSolidList"/>
    <dgm:cxn modelId="{851ED329-B7A4-4C84-B369-4AEDF293090D}" type="presParOf" srcId="{CA98F64E-634B-48E5-8A4F-7B69A769923F}" destId="{2367EFAF-E748-45C5-A6DF-7DAE353513F2}" srcOrd="0" destOrd="0" presId="urn:microsoft.com/office/officeart/2018/2/layout/IconVerticalSolidList"/>
    <dgm:cxn modelId="{7FE3BAA6-94E4-4E60-B05B-7D104B6A82AE}" type="presParOf" srcId="{CA98F64E-634B-48E5-8A4F-7B69A769923F}" destId="{85387A18-18F4-449A-989E-3A07370E75DB}" srcOrd="1" destOrd="0" presId="urn:microsoft.com/office/officeart/2018/2/layout/IconVerticalSolidList"/>
    <dgm:cxn modelId="{81CD3503-F4F1-4D09-AA22-36BAF0004294}" type="presParOf" srcId="{CA98F64E-634B-48E5-8A4F-7B69A769923F}" destId="{E69197CC-AE0B-4E27-AEB7-0813723EF786}" srcOrd="2" destOrd="0" presId="urn:microsoft.com/office/officeart/2018/2/layout/IconVerticalSolidList"/>
    <dgm:cxn modelId="{FE941FE7-72F7-460F-83F2-3BFE58CA2A5F}" type="presParOf" srcId="{CA98F64E-634B-48E5-8A4F-7B69A769923F}" destId="{C4DB0241-EA78-4DB3-9E77-D1FD6342A81A}" srcOrd="3" destOrd="0" presId="urn:microsoft.com/office/officeart/2018/2/layout/IconVerticalSolidList"/>
    <dgm:cxn modelId="{C0D87C94-CEC0-4EE5-B6A8-0232F3ACFE68}" type="presParOf" srcId="{C9B040F7-41A9-4E49-97C8-2047BB579C33}" destId="{E784059B-0CE8-4453-8536-21ECC3B2410E}" srcOrd="3" destOrd="0" presId="urn:microsoft.com/office/officeart/2018/2/layout/IconVerticalSolidList"/>
    <dgm:cxn modelId="{1547C1CD-6F48-46E9-AB97-11D907C02BA0}" type="presParOf" srcId="{C9B040F7-41A9-4E49-97C8-2047BB579C33}" destId="{5D17FE00-7947-47E0-8594-51FBDBA60253}" srcOrd="4" destOrd="0" presId="urn:microsoft.com/office/officeart/2018/2/layout/IconVerticalSolidList"/>
    <dgm:cxn modelId="{69B76F99-58AF-46C4-ADB2-4323E8135BF5}" type="presParOf" srcId="{5D17FE00-7947-47E0-8594-51FBDBA60253}" destId="{065C3440-6A13-4839-92A9-0CA69AE965A7}" srcOrd="0" destOrd="0" presId="urn:microsoft.com/office/officeart/2018/2/layout/IconVerticalSolidList"/>
    <dgm:cxn modelId="{EA86EF40-D009-4415-8B06-9900C011D510}" type="presParOf" srcId="{5D17FE00-7947-47E0-8594-51FBDBA60253}" destId="{1E992C46-ADB1-4788-9783-CA394B9D0FD0}" srcOrd="1" destOrd="0" presId="urn:microsoft.com/office/officeart/2018/2/layout/IconVerticalSolidList"/>
    <dgm:cxn modelId="{FB6C2CFD-D81D-4531-843F-14D63840AEC8}" type="presParOf" srcId="{5D17FE00-7947-47E0-8594-51FBDBA60253}" destId="{E7A19B11-1075-41E8-8BCC-F39AAC221278}" srcOrd="2" destOrd="0" presId="urn:microsoft.com/office/officeart/2018/2/layout/IconVerticalSolidList"/>
    <dgm:cxn modelId="{BE4A551C-75B9-4144-8744-7B9C58082A1A}" type="presParOf" srcId="{5D17FE00-7947-47E0-8594-51FBDBA60253}" destId="{2389AFFA-DAA9-4559-B777-90F0B53019B8}" srcOrd="3" destOrd="0" presId="urn:microsoft.com/office/officeart/2018/2/layout/IconVerticalSolidList"/>
    <dgm:cxn modelId="{4580E828-79DF-4F7B-91F8-DC03E3C3F8D6}" type="presParOf" srcId="{C9B040F7-41A9-4E49-97C8-2047BB579C33}" destId="{A088D75C-14ED-4E45-BC93-429281813E49}" srcOrd="5" destOrd="0" presId="urn:microsoft.com/office/officeart/2018/2/layout/IconVerticalSolidList"/>
    <dgm:cxn modelId="{F952593D-B65B-4A68-B138-E5F2ADF3E7E7}" type="presParOf" srcId="{C9B040F7-41A9-4E49-97C8-2047BB579C33}" destId="{DF5ED81A-1421-457F-AB50-D8D0AA88121B}" srcOrd="6" destOrd="0" presId="urn:microsoft.com/office/officeart/2018/2/layout/IconVerticalSolidList"/>
    <dgm:cxn modelId="{93E7425C-8E2E-4844-8611-316E765D47C5}" type="presParOf" srcId="{DF5ED81A-1421-457F-AB50-D8D0AA88121B}" destId="{C5CCA18E-101A-4208-AE24-B38494244876}" srcOrd="0" destOrd="0" presId="urn:microsoft.com/office/officeart/2018/2/layout/IconVerticalSolidList"/>
    <dgm:cxn modelId="{DB1D24A4-8F19-494A-8977-B0A0D3B03A62}" type="presParOf" srcId="{DF5ED81A-1421-457F-AB50-D8D0AA88121B}" destId="{83936CE4-7CC5-4644-8329-7957413B6F07}" srcOrd="1" destOrd="0" presId="urn:microsoft.com/office/officeart/2018/2/layout/IconVerticalSolidList"/>
    <dgm:cxn modelId="{E0915084-A723-45D4-9941-F4699C0571A2}" type="presParOf" srcId="{DF5ED81A-1421-457F-AB50-D8D0AA88121B}" destId="{3CCBAADC-04C4-4D81-8D06-11EAC0FB1D45}" srcOrd="2" destOrd="0" presId="urn:microsoft.com/office/officeart/2018/2/layout/IconVerticalSolidList"/>
    <dgm:cxn modelId="{A938A7BC-A50C-47BC-9C9E-DB4339E16AFE}" type="presParOf" srcId="{DF5ED81A-1421-457F-AB50-D8D0AA88121B}" destId="{0CEE433C-34A3-4EE1-B8C4-1DD62E84E388}" srcOrd="3" destOrd="0" presId="urn:microsoft.com/office/officeart/2018/2/layout/IconVerticalSolidList"/>
    <dgm:cxn modelId="{37F27777-BFB5-404E-851E-1714742922C8}" type="presParOf" srcId="{C9B040F7-41A9-4E49-97C8-2047BB579C33}" destId="{08F9A4E4-2C0D-4BC2-8962-BAAE9C7F82C2}" srcOrd="7" destOrd="0" presId="urn:microsoft.com/office/officeart/2018/2/layout/IconVerticalSolidList"/>
    <dgm:cxn modelId="{919FBD20-8A25-4C9A-B73B-75F2B4D9AA25}" type="presParOf" srcId="{C9B040F7-41A9-4E49-97C8-2047BB579C33}" destId="{997ACF2B-B281-4E66-A497-78FD7986F062}" srcOrd="8" destOrd="0" presId="urn:microsoft.com/office/officeart/2018/2/layout/IconVerticalSolidList"/>
    <dgm:cxn modelId="{7A3DFE21-DE23-416D-92AC-532E8A2BF2A4}" type="presParOf" srcId="{997ACF2B-B281-4E66-A497-78FD7986F062}" destId="{3E86C008-DFC3-4E4E-A8F2-1CF496E7FB5D}" srcOrd="0" destOrd="0" presId="urn:microsoft.com/office/officeart/2018/2/layout/IconVerticalSolidList"/>
    <dgm:cxn modelId="{1F0B0E59-31E0-4B76-8B3B-B21F464B199F}" type="presParOf" srcId="{997ACF2B-B281-4E66-A497-78FD7986F062}" destId="{22F58611-13B5-4219-9705-BF0EDDA1DDBE}" srcOrd="1" destOrd="0" presId="urn:microsoft.com/office/officeart/2018/2/layout/IconVerticalSolidList"/>
    <dgm:cxn modelId="{F7750F0F-5D5E-4B52-A59F-C2B891CF3251}" type="presParOf" srcId="{997ACF2B-B281-4E66-A497-78FD7986F062}" destId="{0987CC68-9769-482E-A44A-1B957EBA3D21}" srcOrd="2" destOrd="0" presId="urn:microsoft.com/office/officeart/2018/2/layout/IconVerticalSolidList"/>
    <dgm:cxn modelId="{CDDAB075-1B60-4DE9-8AFE-8C690B69E563}" type="presParOf" srcId="{997ACF2B-B281-4E66-A497-78FD7986F062}" destId="{DD860A14-76C3-4E12-8349-A6EA10964626}" srcOrd="3" destOrd="0" presId="urn:microsoft.com/office/officeart/2018/2/layout/IconVerticalSolidList"/>
    <dgm:cxn modelId="{A6BCCF93-C5BD-44E8-8E03-AE4CA08E9904}" type="presParOf" srcId="{C9B040F7-41A9-4E49-97C8-2047BB579C33}" destId="{572EF621-D2FB-44F4-B406-F12CC70C1D76}" srcOrd="9" destOrd="0" presId="urn:microsoft.com/office/officeart/2018/2/layout/IconVerticalSolidList"/>
    <dgm:cxn modelId="{53686331-897D-4D43-BAC8-CE186E6B951D}" type="presParOf" srcId="{C9B040F7-41A9-4E49-97C8-2047BB579C33}" destId="{8C5E9621-C952-4243-AADF-3AF22A1B494B}" srcOrd="10" destOrd="0" presId="urn:microsoft.com/office/officeart/2018/2/layout/IconVerticalSolidList"/>
    <dgm:cxn modelId="{D7A05188-AAD2-4F16-9F75-D3F838BC6E28}" type="presParOf" srcId="{8C5E9621-C952-4243-AADF-3AF22A1B494B}" destId="{357D0663-4AE3-41EF-A2A0-2D975AFF75BD}" srcOrd="0" destOrd="0" presId="urn:microsoft.com/office/officeart/2018/2/layout/IconVerticalSolidList"/>
    <dgm:cxn modelId="{0A7DBA40-E4CD-4863-9A6D-80982C86824F}" type="presParOf" srcId="{8C5E9621-C952-4243-AADF-3AF22A1B494B}" destId="{A76C30CB-D43A-4554-AB4F-88F879026C18}" srcOrd="1" destOrd="0" presId="urn:microsoft.com/office/officeart/2018/2/layout/IconVerticalSolidList"/>
    <dgm:cxn modelId="{825CDDD6-742E-4A28-953A-BCB08B3D5D0B}" type="presParOf" srcId="{8C5E9621-C952-4243-AADF-3AF22A1B494B}" destId="{D7A6C454-74F4-490C-9155-6DDEAA815154}" srcOrd="2" destOrd="0" presId="urn:microsoft.com/office/officeart/2018/2/layout/IconVerticalSolidList"/>
    <dgm:cxn modelId="{8A06F5AA-684D-4289-BEDB-D02CB27AD536}" type="presParOf" srcId="{8C5E9621-C952-4243-AADF-3AF22A1B494B}" destId="{E07F42A6-61AE-4194-8824-C4F9DAD286F6}" srcOrd="3" destOrd="0" presId="urn:microsoft.com/office/officeart/2018/2/layout/IconVerticalSolidList"/>
    <dgm:cxn modelId="{274A6C6B-EDE3-44F5-83D5-054EA8AFF208}" type="presParOf" srcId="{C9B040F7-41A9-4E49-97C8-2047BB579C33}" destId="{B857373C-91A8-419A-9C8C-60DBE10B61D9}" srcOrd="11" destOrd="0" presId="urn:microsoft.com/office/officeart/2018/2/layout/IconVerticalSolidList"/>
    <dgm:cxn modelId="{DCDAD7C4-79D4-43D9-8A56-9086111CD2F0}" type="presParOf" srcId="{C9B040F7-41A9-4E49-97C8-2047BB579C33}" destId="{5FA7F6A2-3B6E-4583-AD08-28A4A50C79F0}" srcOrd="12" destOrd="0" presId="urn:microsoft.com/office/officeart/2018/2/layout/IconVerticalSolidList"/>
    <dgm:cxn modelId="{E76913B6-0E06-4503-8074-4A0AFB31421F}" type="presParOf" srcId="{5FA7F6A2-3B6E-4583-AD08-28A4A50C79F0}" destId="{A886D8CB-0F28-485A-A07B-638F154E540E}" srcOrd="0" destOrd="0" presId="urn:microsoft.com/office/officeart/2018/2/layout/IconVerticalSolidList"/>
    <dgm:cxn modelId="{1F48BA27-80D6-44E2-AFF6-99F1ECB5FA76}" type="presParOf" srcId="{5FA7F6A2-3B6E-4583-AD08-28A4A50C79F0}" destId="{8F4DE972-EE06-49B4-9442-69CA1C4C7AD8}" srcOrd="1" destOrd="0" presId="urn:microsoft.com/office/officeart/2018/2/layout/IconVerticalSolidList"/>
    <dgm:cxn modelId="{6D14A6AD-19DE-4F30-8715-2B5F23DE126A}" type="presParOf" srcId="{5FA7F6A2-3B6E-4583-AD08-28A4A50C79F0}" destId="{28F2A821-F66D-457D-853C-99D71EBCD7EE}" srcOrd="2" destOrd="0" presId="urn:microsoft.com/office/officeart/2018/2/layout/IconVerticalSolidList"/>
    <dgm:cxn modelId="{28F2BFBC-C459-4E3D-AEBC-71B4F5D91151}" type="presParOf" srcId="{5FA7F6A2-3B6E-4583-AD08-28A4A50C79F0}" destId="{84BA07EC-EA79-47EF-8294-F230A240BE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BBA69-6C04-4A74-8BA8-88291051DE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B4A23EF-3883-4879-822B-5336E6826460}">
      <dgm:prSet phldr="0" custT="1"/>
      <dgm:spPr/>
      <dgm:t>
        <a:bodyPr anchor="ctr"/>
        <a:lstStyle/>
        <a:p>
          <a:pPr rtl="0"/>
          <a:endParaRPr lang="en-US" sz="2400" b="0">
            <a:solidFill>
              <a:schemeClr val="tx1">
                <a:lumMod val="75000"/>
                <a:lumOff val="25000"/>
              </a:schemeClr>
            </a:solidFill>
            <a:latin typeface="Corbel"/>
          </a:endParaRPr>
        </a:p>
      </dgm:t>
    </dgm:pt>
    <dgm:pt modelId="{F0D85960-D122-496A-89FF-7A789BCD77CB}" type="parTrans" cxnId="{EAAE248D-4FAE-444B-926A-16331930D880}">
      <dgm:prSet/>
      <dgm:spPr/>
      <dgm:t>
        <a:bodyPr/>
        <a:lstStyle/>
        <a:p>
          <a:endParaRPr lang="en-US" sz="1200">
            <a:solidFill>
              <a:schemeClr val="tx1">
                <a:lumMod val="75000"/>
                <a:lumOff val="25000"/>
              </a:schemeClr>
            </a:solidFill>
          </a:endParaRPr>
        </a:p>
      </dgm:t>
    </dgm:pt>
    <dgm:pt modelId="{28DD9244-06CD-49DA-B6D8-A4FCAC806A70}" type="sibTrans" cxnId="{EAAE248D-4FAE-444B-926A-16331930D880}">
      <dgm:prSet/>
      <dgm:spPr/>
      <dgm:t>
        <a:bodyPr/>
        <a:lstStyle/>
        <a:p>
          <a:endParaRPr lang="en-US" sz="1200">
            <a:solidFill>
              <a:schemeClr val="tx1">
                <a:lumMod val="75000"/>
                <a:lumOff val="25000"/>
              </a:schemeClr>
            </a:solidFill>
          </a:endParaRPr>
        </a:p>
      </dgm:t>
    </dgm:pt>
    <dgm:pt modelId="{8AF8F39B-BF42-4B30-934A-0ECDEA2DB25E}" type="pres">
      <dgm:prSet presAssocID="{84ABBA69-6C04-4A74-8BA8-88291051DE6E}" presName="vert0" presStyleCnt="0">
        <dgm:presLayoutVars>
          <dgm:dir/>
          <dgm:animOne val="branch"/>
          <dgm:animLvl val="lvl"/>
        </dgm:presLayoutVars>
      </dgm:prSet>
      <dgm:spPr/>
    </dgm:pt>
    <dgm:pt modelId="{7C9F9BE3-88D2-4BAC-BF4D-093E279AFF1A}" type="pres">
      <dgm:prSet presAssocID="{7B4A23EF-3883-4879-822B-5336E6826460}" presName="thickLine" presStyleLbl="alignNode1" presStyleIdx="0" presStyleCnt="1"/>
      <dgm:spPr/>
    </dgm:pt>
    <dgm:pt modelId="{CF38F28B-D03A-4FB0-81F0-EA1E0A1E5FE6}" type="pres">
      <dgm:prSet presAssocID="{7B4A23EF-3883-4879-822B-5336E6826460}" presName="horz1" presStyleCnt="0"/>
      <dgm:spPr/>
    </dgm:pt>
    <dgm:pt modelId="{69C9D3FA-0EE7-46DB-822D-7284BACA3963}" type="pres">
      <dgm:prSet presAssocID="{7B4A23EF-3883-4879-822B-5336E6826460}" presName="tx1" presStyleLbl="revTx" presStyleIdx="0" presStyleCnt="1"/>
      <dgm:spPr/>
    </dgm:pt>
    <dgm:pt modelId="{D024B8AA-2A6E-460E-8A9D-B9D3DC391766}" type="pres">
      <dgm:prSet presAssocID="{7B4A23EF-3883-4879-822B-5336E6826460}" presName="vert1" presStyleCnt="0"/>
      <dgm:spPr/>
    </dgm:pt>
  </dgm:ptLst>
  <dgm:cxnLst>
    <dgm:cxn modelId="{FD0B2272-B5C9-445C-80E0-633C5EBD588C}" type="presOf" srcId="{7B4A23EF-3883-4879-822B-5336E6826460}" destId="{69C9D3FA-0EE7-46DB-822D-7284BACA3963}" srcOrd="0" destOrd="0" presId="urn:microsoft.com/office/officeart/2008/layout/LinedList"/>
    <dgm:cxn modelId="{F9757E87-C3D5-42D0-8364-95FB7CCB15BD}" type="presOf" srcId="{84ABBA69-6C04-4A74-8BA8-88291051DE6E}" destId="{8AF8F39B-BF42-4B30-934A-0ECDEA2DB25E}" srcOrd="0" destOrd="0" presId="urn:microsoft.com/office/officeart/2008/layout/LinedList"/>
    <dgm:cxn modelId="{EAAE248D-4FAE-444B-926A-16331930D880}" srcId="{84ABBA69-6C04-4A74-8BA8-88291051DE6E}" destId="{7B4A23EF-3883-4879-822B-5336E6826460}" srcOrd="0" destOrd="0" parTransId="{F0D85960-D122-496A-89FF-7A789BCD77CB}" sibTransId="{28DD9244-06CD-49DA-B6D8-A4FCAC806A70}"/>
    <dgm:cxn modelId="{378FDF47-92E0-46E7-B813-FCC4C211BECA}" type="presParOf" srcId="{8AF8F39B-BF42-4B30-934A-0ECDEA2DB25E}" destId="{7C9F9BE3-88D2-4BAC-BF4D-093E279AFF1A}" srcOrd="0" destOrd="0" presId="urn:microsoft.com/office/officeart/2008/layout/LinedList"/>
    <dgm:cxn modelId="{F911AFBE-8B01-4030-9A83-A4EF1438BE53}" type="presParOf" srcId="{8AF8F39B-BF42-4B30-934A-0ECDEA2DB25E}" destId="{CF38F28B-D03A-4FB0-81F0-EA1E0A1E5FE6}" srcOrd="1" destOrd="0" presId="urn:microsoft.com/office/officeart/2008/layout/LinedList"/>
    <dgm:cxn modelId="{794DD726-B16B-4A7D-B1A8-072C71334140}" type="presParOf" srcId="{CF38F28B-D03A-4FB0-81F0-EA1E0A1E5FE6}" destId="{69C9D3FA-0EE7-46DB-822D-7284BACA3963}" srcOrd="0" destOrd="0" presId="urn:microsoft.com/office/officeart/2008/layout/LinedList"/>
    <dgm:cxn modelId="{22F354E7-0212-43F4-B352-31FD68EFBD1B}" type="presParOf" srcId="{CF38F28B-D03A-4FB0-81F0-EA1E0A1E5FE6}" destId="{D024B8AA-2A6E-460E-8A9D-B9D3DC3917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E17887-EA24-45C8-A355-380FEF68B0FC}" type="doc">
      <dgm:prSet loTypeId="urn:microsoft.com/office/officeart/2005/8/layout/matrix3" loCatId="matrix" qsTypeId="urn:microsoft.com/office/officeart/2005/8/quickstyle/simple1" qsCatId="simple" csTypeId="urn:microsoft.com/office/officeart/2005/8/colors/colorful4" csCatId="colorful" phldr="1"/>
      <dgm:spPr/>
      <dgm:t>
        <a:bodyPr/>
        <a:lstStyle/>
        <a:p>
          <a:endParaRPr lang="en-US"/>
        </a:p>
      </dgm:t>
    </dgm:pt>
    <dgm:pt modelId="{F4D570F1-A9CF-470E-9D94-F765285792CE}">
      <dgm:prSet phldrT="[Text]"/>
      <dgm:spPr>
        <a:solidFill>
          <a:schemeClr val="accent5"/>
        </a:solidFill>
      </dgm:spPr>
      <dgm:t>
        <a:bodyPr/>
        <a:lstStyle/>
        <a:p>
          <a:r>
            <a:rPr lang="en-US" b="0">
              <a:latin typeface="Bahnschrift SemiLight"/>
            </a:rPr>
            <a:t>Practice democracy of time.</a:t>
          </a:r>
        </a:p>
      </dgm:t>
    </dgm:pt>
    <dgm:pt modelId="{D15835D0-7B9F-47FE-95A6-4A7CA44BBD7D}" type="parTrans" cxnId="{1EE04B80-685B-424C-A664-CD2424C0B090}">
      <dgm:prSet/>
      <dgm:spPr/>
      <dgm:t>
        <a:bodyPr/>
        <a:lstStyle/>
        <a:p>
          <a:endParaRPr lang="en-US"/>
        </a:p>
      </dgm:t>
    </dgm:pt>
    <dgm:pt modelId="{B9E8FCB9-5100-40E8-9AF1-1A31D8B971ED}" type="sibTrans" cxnId="{1EE04B80-685B-424C-A664-CD2424C0B090}">
      <dgm:prSet/>
      <dgm:spPr/>
      <dgm:t>
        <a:bodyPr/>
        <a:lstStyle/>
        <a:p>
          <a:endParaRPr lang="en-US"/>
        </a:p>
      </dgm:t>
    </dgm:pt>
    <dgm:pt modelId="{2D8D36D4-5D81-4738-9459-68BCC65D05B3}">
      <dgm:prSet phldrT="[Text]"/>
      <dgm:spPr>
        <a:solidFill>
          <a:schemeClr val="accent5"/>
        </a:solidFill>
      </dgm:spPr>
      <dgm:t>
        <a:bodyPr/>
        <a:lstStyle/>
        <a:p>
          <a:r>
            <a:rPr lang="en-US" b="0">
              <a:latin typeface="Bahnschrift SemiLight"/>
            </a:rPr>
            <a:t>Consider new possibilities and push the envelope.</a:t>
          </a:r>
        </a:p>
      </dgm:t>
    </dgm:pt>
    <dgm:pt modelId="{2B32BBAA-99A3-4E2F-AA0F-622F732B2642}" type="parTrans" cxnId="{C584B9B6-3D58-480D-8982-FFB09880729C}">
      <dgm:prSet/>
      <dgm:spPr/>
      <dgm:t>
        <a:bodyPr/>
        <a:lstStyle/>
        <a:p>
          <a:endParaRPr lang="en-US"/>
        </a:p>
      </dgm:t>
    </dgm:pt>
    <dgm:pt modelId="{7C76DFE4-04C7-4BAC-93CE-2B2FB3416891}" type="sibTrans" cxnId="{C584B9B6-3D58-480D-8982-FFB09880729C}">
      <dgm:prSet/>
      <dgm:spPr/>
      <dgm:t>
        <a:bodyPr/>
        <a:lstStyle/>
        <a:p>
          <a:endParaRPr lang="en-US"/>
        </a:p>
      </dgm:t>
    </dgm:pt>
    <dgm:pt modelId="{DE4019B8-20CB-4136-9EC7-1323F9A1AF2F}">
      <dgm:prSet phldrT="[Text]"/>
      <dgm:spPr>
        <a:solidFill>
          <a:schemeClr val="accent5"/>
        </a:solidFill>
      </dgm:spPr>
      <dgm:t>
        <a:bodyPr/>
        <a:lstStyle/>
        <a:p>
          <a:r>
            <a:rPr lang="en-US" b="0">
              <a:latin typeface="Bahnschrift SemiLight"/>
            </a:rPr>
            <a:t>Respect and appreciate others’ unique and lived perspectives.</a:t>
          </a:r>
        </a:p>
      </dgm:t>
    </dgm:pt>
    <dgm:pt modelId="{077E005B-E1A1-403D-97C4-737030252E71}" type="parTrans" cxnId="{5C8E6AE1-B7BB-492F-81E9-C0DEE56CD14B}">
      <dgm:prSet/>
      <dgm:spPr/>
      <dgm:t>
        <a:bodyPr/>
        <a:lstStyle/>
        <a:p>
          <a:endParaRPr lang="en-US"/>
        </a:p>
      </dgm:t>
    </dgm:pt>
    <dgm:pt modelId="{69650695-A040-40F5-8CC8-BA1AE6A5DABF}" type="sibTrans" cxnId="{5C8E6AE1-B7BB-492F-81E9-C0DEE56CD14B}">
      <dgm:prSet/>
      <dgm:spPr/>
      <dgm:t>
        <a:bodyPr/>
        <a:lstStyle/>
        <a:p>
          <a:endParaRPr lang="en-US"/>
        </a:p>
      </dgm:t>
    </dgm:pt>
    <dgm:pt modelId="{AC6DDC6C-F4B8-4696-BE13-0F2D73EB759F}">
      <dgm:prSet phldrT="[Text]"/>
      <dgm:spPr>
        <a:solidFill>
          <a:schemeClr val="accent5"/>
        </a:solidFill>
      </dgm:spPr>
      <dgm:t>
        <a:bodyPr/>
        <a:lstStyle/>
        <a:p>
          <a:r>
            <a:rPr lang="en-US" b="0">
              <a:latin typeface="Bahnschrift SemiLight"/>
            </a:rPr>
            <a:t>Utilize the “bike rack” to park useful insights outside today’s scope.</a:t>
          </a:r>
        </a:p>
      </dgm:t>
    </dgm:pt>
    <dgm:pt modelId="{8CFC8B4D-661D-41CE-9FCF-488B7E8D8135}" type="parTrans" cxnId="{8C742C0C-BE7B-4B1F-9838-D7CD5A7F897C}">
      <dgm:prSet/>
      <dgm:spPr/>
      <dgm:t>
        <a:bodyPr/>
        <a:lstStyle/>
        <a:p>
          <a:endParaRPr lang="en-US"/>
        </a:p>
      </dgm:t>
    </dgm:pt>
    <dgm:pt modelId="{7B0D8A95-8A8A-49B9-85F5-9115A7C22C23}" type="sibTrans" cxnId="{8C742C0C-BE7B-4B1F-9838-D7CD5A7F897C}">
      <dgm:prSet/>
      <dgm:spPr/>
      <dgm:t>
        <a:bodyPr/>
        <a:lstStyle/>
        <a:p>
          <a:endParaRPr lang="en-US"/>
        </a:p>
      </dgm:t>
    </dgm:pt>
    <dgm:pt modelId="{EC2749BB-6771-409A-B437-587E537D6439}" type="pres">
      <dgm:prSet presAssocID="{12E17887-EA24-45C8-A355-380FEF68B0FC}" presName="matrix" presStyleCnt="0">
        <dgm:presLayoutVars>
          <dgm:chMax val="1"/>
          <dgm:dir/>
          <dgm:resizeHandles val="exact"/>
        </dgm:presLayoutVars>
      </dgm:prSet>
      <dgm:spPr/>
    </dgm:pt>
    <dgm:pt modelId="{C649385A-D204-422D-80CB-3308595B312F}" type="pres">
      <dgm:prSet presAssocID="{12E17887-EA24-45C8-A355-380FEF68B0FC}" presName="diamond" presStyleLbl="bgShp" presStyleIdx="0" presStyleCnt="1"/>
      <dgm:spPr>
        <a:solidFill>
          <a:schemeClr val="bg1">
            <a:lumMod val="95000"/>
          </a:schemeClr>
        </a:solidFill>
      </dgm:spPr>
    </dgm:pt>
    <dgm:pt modelId="{AC3DC6F3-0607-41D7-BD97-D49852C2A2B7}" type="pres">
      <dgm:prSet presAssocID="{12E17887-EA24-45C8-A355-380FEF68B0FC}" presName="quad1" presStyleLbl="node1" presStyleIdx="0" presStyleCnt="4">
        <dgm:presLayoutVars>
          <dgm:chMax val="0"/>
          <dgm:chPref val="0"/>
          <dgm:bulletEnabled val="1"/>
        </dgm:presLayoutVars>
      </dgm:prSet>
      <dgm:spPr/>
    </dgm:pt>
    <dgm:pt modelId="{C7EA563B-022E-415A-BE34-0767896D5C2A}" type="pres">
      <dgm:prSet presAssocID="{12E17887-EA24-45C8-A355-380FEF68B0FC}" presName="quad2" presStyleLbl="node1" presStyleIdx="1" presStyleCnt="4">
        <dgm:presLayoutVars>
          <dgm:chMax val="0"/>
          <dgm:chPref val="0"/>
          <dgm:bulletEnabled val="1"/>
        </dgm:presLayoutVars>
      </dgm:prSet>
      <dgm:spPr/>
    </dgm:pt>
    <dgm:pt modelId="{1EB3CC65-4F4E-4520-9F12-85ECC7CD5301}" type="pres">
      <dgm:prSet presAssocID="{12E17887-EA24-45C8-A355-380FEF68B0FC}" presName="quad3" presStyleLbl="node1" presStyleIdx="2" presStyleCnt="4">
        <dgm:presLayoutVars>
          <dgm:chMax val="0"/>
          <dgm:chPref val="0"/>
          <dgm:bulletEnabled val="1"/>
        </dgm:presLayoutVars>
      </dgm:prSet>
      <dgm:spPr/>
    </dgm:pt>
    <dgm:pt modelId="{C622AB07-B5B6-4EB6-A026-C3F07F25538A}" type="pres">
      <dgm:prSet presAssocID="{12E17887-EA24-45C8-A355-380FEF68B0FC}" presName="quad4" presStyleLbl="node1" presStyleIdx="3" presStyleCnt="4">
        <dgm:presLayoutVars>
          <dgm:chMax val="0"/>
          <dgm:chPref val="0"/>
          <dgm:bulletEnabled val="1"/>
        </dgm:presLayoutVars>
      </dgm:prSet>
      <dgm:spPr/>
    </dgm:pt>
  </dgm:ptLst>
  <dgm:cxnLst>
    <dgm:cxn modelId="{8C742C0C-BE7B-4B1F-9838-D7CD5A7F897C}" srcId="{12E17887-EA24-45C8-A355-380FEF68B0FC}" destId="{AC6DDC6C-F4B8-4696-BE13-0F2D73EB759F}" srcOrd="3" destOrd="0" parTransId="{8CFC8B4D-661D-41CE-9FCF-488B7E8D8135}" sibTransId="{7B0D8A95-8A8A-49B9-85F5-9115A7C22C23}"/>
    <dgm:cxn modelId="{A9C1B255-8E87-4B1B-8544-C1DA5D7D45F2}" type="presOf" srcId="{AC6DDC6C-F4B8-4696-BE13-0F2D73EB759F}" destId="{C622AB07-B5B6-4EB6-A026-C3F07F25538A}" srcOrd="0" destOrd="0" presId="urn:microsoft.com/office/officeart/2005/8/layout/matrix3"/>
    <dgm:cxn modelId="{1EE04B80-685B-424C-A664-CD2424C0B090}" srcId="{12E17887-EA24-45C8-A355-380FEF68B0FC}" destId="{F4D570F1-A9CF-470E-9D94-F765285792CE}" srcOrd="0" destOrd="0" parTransId="{D15835D0-7B9F-47FE-95A6-4A7CA44BBD7D}" sibTransId="{B9E8FCB9-5100-40E8-9AF1-1A31D8B971ED}"/>
    <dgm:cxn modelId="{38368890-DA19-4BCA-AF06-A0F0883004BE}" type="presOf" srcId="{DE4019B8-20CB-4136-9EC7-1323F9A1AF2F}" destId="{1EB3CC65-4F4E-4520-9F12-85ECC7CD5301}" srcOrd="0" destOrd="0" presId="urn:microsoft.com/office/officeart/2005/8/layout/matrix3"/>
    <dgm:cxn modelId="{E65711AD-3953-4B34-A05B-7190A5A6B730}" type="presOf" srcId="{12E17887-EA24-45C8-A355-380FEF68B0FC}" destId="{EC2749BB-6771-409A-B437-587E537D6439}" srcOrd="0" destOrd="0" presId="urn:microsoft.com/office/officeart/2005/8/layout/matrix3"/>
    <dgm:cxn modelId="{C584B9B6-3D58-480D-8982-FFB09880729C}" srcId="{12E17887-EA24-45C8-A355-380FEF68B0FC}" destId="{2D8D36D4-5D81-4738-9459-68BCC65D05B3}" srcOrd="1" destOrd="0" parTransId="{2B32BBAA-99A3-4E2F-AA0F-622F732B2642}" sibTransId="{7C76DFE4-04C7-4BAC-93CE-2B2FB3416891}"/>
    <dgm:cxn modelId="{5C8E6AE1-B7BB-492F-81E9-C0DEE56CD14B}" srcId="{12E17887-EA24-45C8-A355-380FEF68B0FC}" destId="{DE4019B8-20CB-4136-9EC7-1323F9A1AF2F}" srcOrd="2" destOrd="0" parTransId="{077E005B-E1A1-403D-97C4-737030252E71}" sibTransId="{69650695-A040-40F5-8CC8-BA1AE6A5DABF}"/>
    <dgm:cxn modelId="{6FEE5FF1-1398-4CF6-87B6-8734C1769A9B}" type="presOf" srcId="{2D8D36D4-5D81-4738-9459-68BCC65D05B3}" destId="{C7EA563B-022E-415A-BE34-0767896D5C2A}" srcOrd="0" destOrd="0" presId="urn:microsoft.com/office/officeart/2005/8/layout/matrix3"/>
    <dgm:cxn modelId="{3092E0F7-3271-4F9A-9CA9-F717EBEF4164}" type="presOf" srcId="{F4D570F1-A9CF-470E-9D94-F765285792CE}" destId="{AC3DC6F3-0607-41D7-BD97-D49852C2A2B7}" srcOrd="0" destOrd="0" presId="urn:microsoft.com/office/officeart/2005/8/layout/matrix3"/>
    <dgm:cxn modelId="{C75E2D0C-B6C7-42E5-AC83-C4D69253DF51}" type="presParOf" srcId="{EC2749BB-6771-409A-B437-587E537D6439}" destId="{C649385A-D204-422D-80CB-3308595B312F}" srcOrd="0" destOrd="0" presId="urn:microsoft.com/office/officeart/2005/8/layout/matrix3"/>
    <dgm:cxn modelId="{C717EFC1-8C5B-448A-B444-62B2EFDF7FF1}" type="presParOf" srcId="{EC2749BB-6771-409A-B437-587E537D6439}" destId="{AC3DC6F3-0607-41D7-BD97-D49852C2A2B7}" srcOrd="1" destOrd="0" presId="urn:microsoft.com/office/officeart/2005/8/layout/matrix3"/>
    <dgm:cxn modelId="{FFE2C5FF-83A2-408B-B849-EFD80644F9B0}" type="presParOf" srcId="{EC2749BB-6771-409A-B437-587E537D6439}" destId="{C7EA563B-022E-415A-BE34-0767896D5C2A}" srcOrd="2" destOrd="0" presId="urn:microsoft.com/office/officeart/2005/8/layout/matrix3"/>
    <dgm:cxn modelId="{3D0721C3-E022-44C8-A114-1FBFB4F42CBA}" type="presParOf" srcId="{EC2749BB-6771-409A-B437-587E537D6439}" destId="{1EB3CC65-4F4E-4520-9F12-85ECC7CD5301}" srcOrd="3" destOrd="0" presId="urn:microsoft.com/office/officeart/2005/8/layout/matrix3"/>
    <dgm:cxn modelId="{79002ABA-F2F9-45CC-BE2E-55AD1E999C9E}" type="presParOf" srcId="{EC2749BB-6771-409A-B437-587E537D6439}" destId="{C622AB07-B5B6-4EB6-A026-C3F07F25538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9A101F-4A7C-2049-ABF0-0738A4945D73}"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359098D0-81CE-2B44-9902-69836F69DA5D}">
      <dgm:prSet phldrT="[Text]"/>
      <dgm:spPr/>
      <dgm:t>
        <a:bodyPr/>
        <a:lstStyle/>
        <a:p>
          <a:r>
            <a:rPr lang="en-US"/>
            <a:t>Struggle to pay bills</a:t>
          </a:r>
        </a:p>
      </dgm:t>
    </dgm:pt>
    <dgm:pt modelId="{06C1430F-2769-E64E-8A96-0D410A0B1245}" type="parTrans" cxnId="{1F48F34C-B147-F84F-94FA-494128432873}">
      <dgm:prSet/>
      <dgm:spPr/>
      <dgm:t>
        <a:bodyPr/>
        <a:lstStyle/>
        <a:p>
          <a:endParaRPr lang="en-US"/>
        </a:p>
      </dgm:t>
    </dgm:pt>
    <dgm:pt modelId="{6C1AA404-951A-F64C-9C89-533B186A8CF1}" type="sibTrans" cxnId="{1F48F34C-B147-F84F-94FA-494128432873}">
      <dgm:prSet/>
      <dgm:spPr/>
      <dgm:t>
        <a:bodyPr/>
        <a:lstStyle/>
        <a:p>
          <a:endParaRPr lang="en-US"/>
        </a:p>
      </dgm:t>
    </dgm:pt>
    <dgm:pt modelId="{99DB86E8-8ECF-044B-BB62-836DCC0132BF}">
      <dgm:prSet phldrT="[Text]" custT="1"/>
      <dgm:spPr/>
      <dgm:t>
        <a:bodyPr/>
        <a:lstStyle/>
        <a:p>
          <a:r>
            <a:rPr lang="en-US" sz="2000"/>
            <a:t>Shutoff</a:t>
          </a:r>
        </a:p>
      </dgm:t>
    </dgm:pt>
    <dgm:pt modelId="{4100D48D-AE8E-6546-80CE-E6AB328925FE}" type="parTrans" cxnId="{BA2458B4-AB42-D94F-841B-C8045EAB63AB}">
      <dgm:prSet/>
      <dgm:spPr/>
      <dgm:t>
        <a:bodyPr/>
        <a:lstStyle/>
        <a:p>
          <a:endParaRPr lang="en-US"/>
        </a:p>
      </dgm:t>
    </dgm:pt>
    <dgm:pt modelId="{B13A9D02-F9B3-0E45-9BBF-10E70B07543C}" type="sibTrans" cxnId="{BA2458B4-AB42-D94F-841B-C8045EAB63AB}">
      <dgm:prSet/>
      <dgm:spPr/>
      <dgm:t>
        <a:bodyPr/>
        <a:lstStyle/>
        <a:p>
          <a:endParaRPr lang="en-US"/>
        </a:p>
      </dgm:t>
    </dgm:pt>
    <dgm:pt modelId="{F6A7E049-6633-3E4A-A243-D5465D828529}">
      <dgm:prSet phldrT="[Text]" custT="1"/>
      <dgm:spPr/>
      <dgm:t>
        <a:bodyPr/>
        <a:lstStyle/>
        <a:p>
          <a:r>
            <a:rPr lang="en-US" sz="2000"/>
            <a:t>Shutoff + other fees</a:t>
          </a:r>
        </a:p>
      </dgm:t>
    </dgm:pt>
    <dgm:pt modelId="{4FB7C80B-7AC8-BB40-BC05-CEBB59C076E6}" type="parTrans" cxnId="{8664BBE8-5833-5242-9EAC-516380468CE3}">
      <dgm:prSet/>
      <dgm:spPr/>
      <dgm:t>
        <a:bodyPr/>
        <a:lstStyle/>
        <a:p>
          <a:endParaRPr lang="en-US"/>
        </a:p>
      </dgm:t>
    </dgm:pt>
    <dgm:pt modelId="{7BE7A896-B002-8242-A209-3106BF5BF435}" type="sibTrans" cxnId="{8664BBE8-5833-5242-9EAC-516380468CE3}">
      <dgm:prSet/>
      <dgm:spPr/>
      <dgm:t>
        <a:bodyPr/>
        <a:lstStyle/>
        <a:p>
          <a:endParaRPr lang="en-US"/>
        </a:p>
      </dgm:t>
    </dgm:pt>
    <dgm:pt modelId="{81FA4B34-14AE-9147-84C3-3255F56F1E6F}">
      <dgm:prSet/>
      <dgm:spPr/>
      <dgm:t>
        <a:bodyPr/>
        <a:lstStyle/>
        <a:p>
          <a:r>
            <a:rPr lang="en-US"/>
            <a:t>Struggle to pay bills</a:t>
          </a:r>
        </a:p>
      </dgm:t>
    </dgm:pt>
    <dgm:pt modelId="{5B9C0AD5-6858-234A-BE43-D21D0F90E41F}" type="parTrans" cxnId="{215984E9-8689-AF47-A65E-A59E7F813F8C}">
      <dgm:prSet/>
      <dgm:spPr/>
      <dgm:t>
        <a:bodyPr/>
        <a:lstStyle/>
        <a:p>
          <a:endParaRPr lang="en-US"/>
        </a:p>
      </dgm:t>
    </dgm:pt>
    <dgm:pt modelId="{98BA57EF-5E6B-CF43-B4E3-76AA135AEEDB}" type="sibTrans" cxnId="{215984E9-8689-AF47-A65E-A59E7F813F8C}">
      <dgm:prSet/>
      <dgm:spPr/>
      <dgm:t>
        <a:bodyPr/>
        <a:lstStyle/>
        <a:p>
          <a:endParaRPr lang="en-US"/>
        </a:p>
      </dgm:t>
    </dgm:pt>
    <dgm:pt modelId="{79462F39-3BCD-F74A-A8F3-301234A8B132}">
      <dgm:prSet/>
      <dgm:spPr/>
      <dgm:t>
        <a:bodyPr/>
        <a:lstStyle/>
        <a:p>
          <a:r>
            <a:rPr lang="en-US"/>
            <a:t>Shutoff</a:t>
          </a:r>
        </a:p>
      </dgm:t>
    </dgm:pt>
    <dgm:pt modelId="{CA04F94E-F024-694F-8178-117D4A72C92D}" type="parTrans" cxnId="{35542590-1A13-FC46-B58F-5A8708F312E2}">
      <dgm:prSet/>
      <dgm:spPr/>
      <dgm:t>
        <a:bodyPr/>
        <a:lstStyle/>
        <a:p>
          <a:endParaRPr lang="en-US"/>
        </a:p>
      </dgm:t>
    </dgm:pt>
    <dgm:pt modelId="{233CD26F-4825-3642-A4E9-B754A6DB3FDE}" type="sibTrans" cxnId="{35542590-1A13-FC46-B58F-5A8708F312E2}">
      <dgm:prSet/>
      <dgm:spPr/>
      <dgm:t>
        <a:bodyPr/>
        <a:lstStyle/>
        <a:p>
          <a:endParaRPr lang="en-US"/>
        </a:p>
      </dgm:t>
    </dgm:pt>
    <dgm:pt modelId="{06CA7ABC-0CD5-CE44-9EDD-C32BFF27CEE1}" type="pres">
      <dgm:prSet presAssocID="{4F9A101F-4A7C-2049-ABF0-0738A4945D73}" presName="cycle" presStyleCnt="0">
        <dgm:presLayoutVars>
          <dgm:dir/>
          <dgm:resizeHandles val="exact"/>
        </dgm:presLayoutVars>
      </dgm:prSet>
      <dgm:spPr/>
    </dgm:pt>
    <dgm:pt modelId="{E5010333-00B0-8145-BA58-7724770D2C01}" type="pres">
      <dgm:prSet presAssocID="{359098D0-81CE-2B44-9902-69836F69DA5D}" presName="node" presStyleLbl="node1" presStyleIdx="0" presStyleCnt="5">
        <dgm:presLayoutVars>
          <dgm:bulletEnabled val="1"/>
        </dgm:presLayoutVars>
      </dgm:prSet>
      <dgm:spPr/>
    </dgm:pt>
    <dgm:pt modelId="{EA2391D6-25D0-C949-B92B-C8E16D02AB09}" type="pres">
      <dgm:prSet presAssocID="{6C1AA404-951A-F64C-9C89-533B186A8CF1}" presName="sibTrans" presStyleLbl="sibTrans2D1" presStyleIdx="0" presStyleCnt="5"/>
      <dgm:spPr/>
    </dgm:pt>
    <dgm:pt modelId="{3586BBE8-4E6F-3145-876A-5B7093707105}" type="pres">
      <dgm:prSet presAssocID="{6C1AA404-951A-F64C-9C89-533B186A8CF1}" presName="connectorText" presStyleLbl="sibTrans2D1" presStyleIdx="0" presStyleCnt="5"/>
      <dgm:spPr/>
    </dgm:pt>
    <dgm:pt modelId="{D290DC53-23A3-8B42-8087-81B8777D018A}" type="pres">
      <dgm:prSet presAssocID="{99DB86E8-8ECF-044B-BB62-836DCC0132BF}" presName="node" presStyleLbl="node1" presStyleIdx="1" presStyleCnt="5">
        <dgm:presLayoutVars>
          <dgm:bulletEnabled val="1"/>
        </dgm:presLayoutVars>
      </dgm:prSet>
      <dgm:spPr/>
    </dgm:pt>
    <dgm:pt modelId="{26ACC55D-B7D3-8A4A-BA4F-0671808D9D43}" type="pres">
      <dgm:prSet presAssocID="{B13A9D02-F9B3-0E45-9BBF-10E70B07543C}" presName="sibTrans" presStyleLbl="sibTrans2D1" presStyleIdx="1" presStyleCnt="5"/>
      <dgm:spPr/>
    </dgm:pt>
    <dgm:pt modelId="{B93D40DF-30CA-894E-80CD-7161572FA3A6}" type="pres">
      <dgm:prSet presAssocID="{B13A9D02-F9B3-0E45-9BBF-10E70B07543C}" presName="connectorText" presStyleLbl="sibTrans2D1" presStyleIdx="1" presStyleCnt="5"/>
      <dgm:spPr/>
    </dgm:pt>
    <dgm:pt modelId="{38F85381-298B-7A43-BB49-C0EB91DA54B7}" type="pres">
      <dgm:prSet presAssocID="{F6A7E049-6633-3E4A-A243-D5465D828529}" presName="node" presStyleLbl="node1" presStyleIdx="2" presStyleCnt="5">
        <dgm:presLayoutVars>
          <dgm:bulletEnabled val="1"/>
        </dgm:presLayoutVars>
      </dgm:prSet>
      <dgm:spPr/>
    </dgm:pt>
    <dgm:pt modelId="{764C4333-F633-B746-87F3-33CB46BD422A}" type="pres">
      <dgm:prSet presAssocID="{7BE7A896-B002-8242-A209-3106BF5BF435}" presName="sibTrans" presStyleLbl="sibTrans2D1" presStyleIdx="2" presStyleCnt="5"/>
      <dgm:spPr/>
    </dgm:pt>
    <dgm:pt modelId="{0F997EB1-DF3F-BE40-A3FB-DFB71A19411D}" type="pres">
      <dgm:prSet presAssocID="{7BE7A896-B002-8242-A209-3106BF5BF435}" presName="connectorText" presStyleLbl="sibTrans2D1" presStyleIdx="2" presStyleCnt="5"/>
      <dgm:spPr/>
    </dgm:pt>
    <dgm:pt modelId="{2E695901-64C0-D947-BC61-C4DC98D9171D}" type="pres">
      <dgm:prSet presAssocID="{81FA4B34-14AE-9147-84C3-3255F56F1E6F}" presName="node" presStyleLbl="node1" presStyleIdx="3" presStyleCnt="5">
        <dgm:presLayoutVars>
          <dgm:bulletEnabled val="1"/>
        </dgm:presLayoutVars>
      </dgm:prSet>
      <dgm:spPr/>
    </dgm:pt>
    <dgm:pt modelId="{20D66272-B6E9-074A-97FF-08B9F8FB7CD9}" type="pres">
      <dgm:prSet presAssocID="{98BA57EF-5E6B-CF43-B4E3-76AA135AEEDB}" presName="sibTrans" presStyleLbl="sibTrans2D1" presStyleIdx="3" presStyleCnt="5"/>
      <dgm:spPr/>
    </dgm:pt>
    <dgm:pt modelId="{4FEF54E9-503D-5A47-8A3E-3DB1A9DF8821}" type="pres">
      <dgm:prSet presAssocID="{98BA57EF-5E6B-CF43-B4E3-76AA135AEEDB}" presName="connectorText" presStyleLbl="sibTrans2D1" presStyleIdx="3" presStyleCnt="5"/>
      <dgm:spPr/>
    </dgm:pt>
    <dgm:pt modelId="{9E4B9D7F-3B23-CD43-A02F-608C3589BD3E}" type="pres">
      <dgm:prSet presAssocID="{79462F39-3BCD-F74A-A8F3-301234A8B132}" presName="node" presStyleLbl="node1" presStyleIdx="4" presStyleCnt="5">
        <dgm:presLayoutVars>
          <dgm:bulletEnabled val="1"/>
        </dgm:presLayoutVars>
      </dgm:prSet>
      <dgm:spPr/>
    </dgm:pt>
    <dgm:pt modelId="{38CA33F9-3EBE-714A-8506-E983E5596EB9}" type="pres">
      <dgm:prSet presAssocID="{233CD26F-4825-3642-A4E9-B754A6DB3FDE}" presName="sibTrans" presStyleLbl="sibTrans2D1" presStyleIdx="4" presStyleCnt="5"/>
      <dgm:spPr/>
    </dgm:pt>
    <dgm:pt modelId="{EA9701E4-A6E2-3E49-9E1B-D62FB55C1E19}" type="pres">
      <dgm:prSet presAssocID="{233CD26F-4825-3642-A4E9-B754A6DB3FDE}" presName="connectorText" presStyleLbl="sibTrans2D1" presStyleIdx="4" presStyleCnt="5"/>
      <dgm:spPr/>
    </dgm:pt>
  </dgm:ptLst>
  <dgm:cxnLst>
    <dgm:cxn modelId="{1AB7792B-DEF0-EB49-80C4-30BEB32C5784}" type="presOf" srcId="{98BA57EF-5E6B-CF43-B4E3-76AA135AEEDB}" destId="{20D66272-B6E9-074A-97FF-08B9F8FB7CD9}" srcOrd="0" destOrd="0" presId="urn:microsoft.com/office/officeart/2005/8/layout/cycle2"/>
    <dgm:cxn modelId="{F439BF38-B75B-5443-A079-C2AC6F4876DE}" type="presOf" srcId="{6C1AA404-951A-F64C-9C89-533B186A8CF1}" destId="{3586BBE8-4E6F-3145-876A-5B7093707105}" srcOrd="1" destOrd="0" presId="urn:microsoft.com/office/officeart/2005/8/layout/cycle2"/>
    <dgm:cxn modelId="{544AC33D-7885-F241-AC43-DF8C8DF50202}" type="presOf" srcId="{B13A9D02-F9B3-0E45-9BBF-10E70B07543C}" destId="{B93D40DF-30CA-894E-80CD-7161572FA3A6}" srcOrd="1" destOrd="0" presId="urn:microsoft.com/office/officeart/2005/8/layout/cycle2"/>
    <dgm:cxn modelId="{CE736A40-913F-A343-A251-D5F72BDFA16F}" type="presOf" srcId="{7BE7A896-B002-8242-A209-3106BF5BF435}" destId="{764C4333-F633-B746-87F3-33CB46BD422A}" srcOrd="0" destOrd="0" presId="urn:microsoft.com/office/officeart/2005/8/layout/cycle2"/>
    <dgm:cxn modelId="{0F694160-C2D5-5F4F-904A-5B89DCB806A0}" type="presOf" srcId="{79462F39-3BCD-F74A-A8F3-301234A8B132}" destId="{9E4B9D7F-3B23-CD43-A02F-608C3589BD3E}" srcOrd="0" destOrd="0" presId="urn:microsoft.com/office/officeart/2005/8/layout/cycle2"/>
    <dgm:cxn modelId="{E34FC844-FB64-6D4E-8F4D-15171D67DFB2}" type="presOf" srcId="{F6A7E049-6633-3E4A-A243-D5465D828529}" destId="{38F85381-298B-7A43-BB49-C0EB91DA54B7}" srcOrd="0" destOrd="0" presId="urn:microsoft.com/office/officeart/2005/8/layout/cycle2"/>
    <dgm:cxn modelId="{B8B46848-A207-5E4F-AF94-B86AE15D58B1}" type="presOf" srcId="{99DB86E8-8ECF-044B-BB62-836DCC0132BF}" destId="{D290DC53-23A3-8B42-8087-81B8777D018A}" srcOrd="0" destOrd="0" presId="urn:microsoft.com/office/officeart/2005/8/layout/cycle2"/>
    <dgm:cxn modelId="{1F48F34C-B147-F84F-94FA-494128432873}" srcId="{4F9A101F-4A7C-2049-ABF0-0738A4945D73}" destId="{359098D0-81CE-2B44-9902-69836F69DA5D}" srcOrd="0" destOrd="0" parTransId="{06C1430F-2769-E64E-8A96-0D410A0B1245}" sibTransId="{6C1AA404-951A-F64C-9C89-533B186A8CF1}"/>
    <dgm:cxn modelId="{77E5736E-0EC9-2341-A9CF-CBFCFEDDC230}" type="presOf" srcId="{233CD26F-4825-3642-A4E9-B754A6DB3FDE}" destId="{EA9701E4-A6E2-3E49-9E1B-D62FB55C1E19}" srcOrd="1" destOrd="0" presId="urn:microsoft.com/office/officeart/2005/8/layout/cycle2"/>
    <dgm:cxn modelId="{BBED856E-C3AB-EE43-BD98-C46102FEACD8}" type="presOf" srcId="{B13A9D02-F9B3-0E45-9BBF-10E70B07543C}" destId="{26ACC55D-B7D3-8A4A-BA4F-0671808D9D43}" srcOrd="0" destOrd="0" presId="urn:microsoft.com/office/officeart/2005/8/layout/cycle2"/>
    <dgm:cxn modelId="{0A281C50-9150-2A4B-96BC-F85530966DC4}" type="presOf" srcId="{81FA4B34-14AE-9147-84C3-3255F56F1E6F}" destId="{2E695901-64C0-D947-BC61-C4DC98D9171D}" srcOrd="0" destOrd="0" presId="urn:microsoft.com/office/officeart/2005/8/layout/cycle2"/>
    <dgm:cxn modelId="{C1EBCA89-88EC-994A-B100-9459FDA6540B}" type="presOf" srcId="{7BE7A896-B002-8242-A209-3106BF5BF435}" destId="{0F997EB1-DF3F-BE40-A3FB-DFB71A19411D}" srcOrd="1" destOrd="0" presId="urn:microsoft.com/office/officeart/2005/8/layout/cycle2"/>
    <dgm:cxn modelId="{35542590-1A13-FC46-B58F-5A8708F312E2}" srcId="{4F9A101F-4A7C-2049-ABF0-0738A4945D73}" destId="{79462F39-3BCD-F74A-A8F3-301234A8B132}" srcOrd="4" destOrd="0" parTransId="{CA04F94E-F024-694F-8178-117D4A72C92D}" sibTransId="{233CD26F-4825-3642-A4E9-B754A6DB3FDE}"/>
    <dgm:cxn modelId="{BA2458B4-AB42-D94F-841B-C8045EAB63AB}" srcId="{4F9A101F-4A7C-2049-ABF0-0738A4945D73}" destId="{99DB86E8-8ECF-044B-BB62-836DCC0132BF}" srcOrd="1" destOrd="0" parTransId="{4100D48D-AE8E-6546-80CE-E6AB328925FE}" sibTransId="{B13A9D02-F9B3-0E45-9BBF-10E70B07543C}"/>
    <dgm:cxn modelId="{89FEE8B4-F76C-F14B-A563-63FFB015C0DA}" type="presOf" srcId="{233CD26F-4825-3642-A4E9-B754A6DB3FDE}" destId="{38CA33F9-3EBE-714A-8506-E983E5596EB9}" srcOrd="0" destOrd="0" presId="urn:microsoft.com/office/officeart/2005/8/layout/cycle2"/>
    <dgm:cxn modelId="{3BF7F2C2-D206-344E-9D48-5DDD1B0AB2CA}" type="presOf" srcId="{4F9A101F-4A7C-2049-ABF0-0738A4945D73}" destId="{06CA7ABC-0CD5-CE44-9EDD-C32BFF27CEE1}" srcOrd="0" destOrd="0" presId="urn:microsoft.com/office/officeart/2005/8/layout/cycle2"/>
    <dgm:cxn modelId="{59F00BC7-4FA4-F34D-B50D-CA340E2B877C}" type="presOf" srcId="{98BA57EF-5E6B-CF43-B4E3-76AA135AEEDB}" destId="{4FEF54E9-503D-5A47-8A3E-3DB1A9DF8821}" srcOrd="1" destOrd="0" presId="urn:microsoft.com/office/officeart/2005/8/layout/cycle2"/>
    <dgm:cxn modelId="{398E95E6-2B2F-DE45-8E13-DEBD139E4FE1}" type="presOf" srcId="{359098D0-81CE-2B44-9902-69836F69DA5D}" destId="{E5010333-00B0-8145-BA58-7724770D2C01}" srcOrd="0" destOrd="0" presId="urn:microsoft.com/office/officeart/2005/8/layout/cycle2"/>
    <dgm:cxn modelId="{8664BBE8-5833-5242-9EAC-516380468CE3}" srcId="{4F9A101F-4A7C-2049-ABF0-0738A4945D73}" destId="{F6A7E049-6633-3E4A-A243-D5465D828529}" srcOrd="2" destOrd="0" parTransId="{4FB7C80B-7AC8-BB40-BC05-CEBB59C076E6}" sibTransId="{7BE7A896-B002-8242-A209-3106BF5BF435}"/>
    <dgm:cxn modelId="{215984E9-8689-AF47-A65E-A59E7F813F8C}" srcId="{4F9A101F-4A7C-2049-ABF0-0738A4945D73}" destId="{81FA4B34-14AE-9147-84C3-3255F56F1E6F}" srcOrd="3" destOrd="0" parTransId="{5B9C0AD5-6858-234A-BE43-D21D0F90E41F}" sibTransId="{98BA57EF-5E6B-CF43-B4E3-76AA135AEEDB}"/>
    <dgm:cxn modelId="{BFA423F3-7A3D-F749-A075-186483EA66CB}" type="presOf" srcId="{6C1AA404-951A-F64C-9C89-533B186A8CF1}" destId="{EA2391D6-25D0-C949-B92B-C8E16D02AB09}" srcOrd="0" destOrd="0" presId="urn:microsoft.com/office/officeart/2005/8/layout/cycle2"/>
    <dgm:cxn modelId="{558BA2DF-156D-5B41-9235-F3D63CFE9F1B}" type="presParOf" srcId="{06CA7ABC-0CD5-CE44-9EDD-C32BFF27CEE1}" destId="{E5010333-00B0-8145-BA58-7724770D2C01}" srcOrd="0" destOrd="0" presId="urn:microsoft.com/office/officeart/2005/8/layout/cycle2"/>
    <dgm:cxn modelId="{40505444-7FC3-1640-9FBF-2D8919A0DA78}" type="presParOf" srcId="{06CA7ABC-0CD5-CE44-9EDD-C32BFF27CEE1}" destId="{EA2391D6-25D0-C949-B92B-C8E16D02AB09}" srcOrd="1" destOrd="0" presId="urn:microsoft.com/office/officeart/2005/8/layout/cycle2"/>
    <dgm:cxn modelId="{DE9FCD3F-9FDA-FD4F-9A57-A91EC8E75B52}" type="presParOf" srcId="{EA2391D6-25D0-C949-B92B-C8E16D02AB09}" destId="{3586BBE8-4E6F-3145-876A-5B7093707105}" srcOrd="0" destOrd="0" presId="urn:microsoft.com/office/officeart/2005/8/layout/cycle2"/>
    <dgm:cxn modelId="{C4B5346A-ED60-EC48-8FAD-753E29037D65}" type="presParOf" srcId="{06CA7ABC-0CD5-CE44-9EDD-C32BFF27CEE1}" destId="{D290DC53-23A3-8B42-8087-81B8777D018A}" srcOrd="2" destOrd="0" presId="urn:microsoft.com/office/officeart/2005/8/layout/cycle2"/>
    <dgm:cxn modelId="{C1A594F8-2493-FA41-9087-6F1CEC304154}" type="presParOf" srcId="{06CA7ABC-0CD5-CE44-9EDD-C32BFF27CEE1}" destId="{26ACC55D-B7D3-8A4A-BA4F-0671808D9D43}" srcOrd="3" destOrd="0" presId="urn:microsoft.com/office/officeart/2005/8/layout/cycle2"/>
    <dgm:cxn modelId="{737FF557-63BD-A447-AF8B-8FBE50400E28}" type="presParOf" srcId="{26ACC55D-B7D3-8A4A-BA4F-0671808D9D43}" destId="{B93D40DF-30CA-894E-80CD-7161572FA3A6}" srcOrd="0" destOrd="0" presId="urn:microsoft.com/office/officeart/2005/8/layout/cycle2"/>
    <dgm:cxn modelId="{B793A901-60A7-0B46-8CCE-75EA07D65547}" type="presParOf" srcId="{06CA7ABC-0CD5-CE44-9EDD-C32BFF27CEE1}" destId="{38F85381-298B-7A43-BB49-C0EB91DA54B7}" srcOrd="4" destOrd="0" presId="urn:microsoft.com/office/officeart/2005/8/layout/cycle2"/>
    <dgm:cxn modelId="{7C57C657-2F12-7E4D-9B60-2077BF9E8350}" type="presParOf" srcId="{06CA7ABC-0CD5-CE44-9EDD-C32BFF27CEE1}" destId="{764C4333-F633-B746-87F3-33CB46BD422A}" srcOrd="5" destOrd="0" presId="urn:microsoft.com/office/officeart/2005/8/layout/cycle2"/>
    <dgm:cxn modelId="{4D1087F6-31E0-E540-AD65-ECDF37F57497}" type="presParOf" srcId="{764C4333-F633-B746-87F3-33CB46BD422A}" destId="{0F997EB1-DF3F-BE40-A3FB-DFB71A19411D}" srcOrd="0" destOrd="0" presId="urn:microsoft.com/office/officeart/2005/8/layout/cycle2"/>
    <dgm:cxn modelId="{40DAB084-8375-264A-8DE3-3504433DB759}" type="presParOf" srcId="{06CA7ABC-0CD5-CE44-9EDD-C32BFF27CEE1}" destId="{2E695901-64C0-D947-BC61-C4DC98D9171D}" srcOrd="6" destOrd="0" presId="urn:microsoft.com/office/officeart/2005/8/layout/cycle2"/>
    <dgm:cxn modelId="{7FC19D62-F3F0-794B-BCE9-8625F69D6787}" type="presParOf" srcId="{06CA7ABC-0CD5-CE44-9EDD-C32BFF27CEE1}" destId="{20D66272-B6E9-074A-97FF-08B9F8FB7CD9}" srcOrd="7" destOrd="0" presId="urn:microsoft.com/office/officeart/2005/8/layout/cycle2"/>
    <dgm:cxn modelId="{F109506E-213E-1C49-B9B2-90ED443D80B5}" type="presParOf" srcId="{20D66272-B6E9-074A-97FF-08B9F8FB7CD9}" destId="{4FEF54E9-503D-5A47-8A3E-3DB1A9DF8821}" srcOrd="0" destOrd="0" presId="urn:microsoft.com/office/officeart/2005/8/layout/cycle2"/>
    <dgm:cxn modelId="{B271F569-6F03-AC47-AD24-C8B3DD7B0FBE}" type="presParOf" srcId="{06CA7ABC-0CD5-CE44-9EDD-C32BFF27CEE1}" destId="{9E4B9D7F-3B23-CD43-A02F-608C3589BD3E}" srcOrd="8" destOrd="0" presId="urn:microsoft.com/office/officeart/2005/8/layout/cycle2"/>
    <dgm:cxn modelId="{E005D494-4B06-1A47-97F1-D0763FED6C11}" type="presParOf" srcId="{06CA7ABC-0CD5-CE44-9EDD-C32BFF27CEE1}" destId="{38CA33F9-3EBE-714A-8506-E983E5596EB9}" srcOrd="9" destOrd="0" presId="urn:microsoft.com/office/officeart/2005/8/layout/cycle2"/>
    <dgm:cxn modelId="{A5D3BD5B-EBED-EB45-BBA8-EF8BEE4D11A2}" type="presParOf" srcId="{38CA33F9-3EBE-714A-8506-E983E5596EB9}" destId="{EA9701E4-A6E2-3E49-9E1B-D62FB55C1E1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9BB178-6A72-A64D-BDB4-A208F6BAF8A6}" type="doc">
      <dgm:prSet loTypeId="urn:microsoft.com/office/officeart/2005/8/layout/chevron1" loCatId="" qsTypeId="urn:microsoft.com/office/officeart/2005/8/quickstyle/simple1" qsCatId="simple" csTypeId="urn:microsoft.com/office/officeart/2005/8/colors/accent1_3" csCatId="accent1" phldr="1"/>
      <dgm:spPr/>
    </dgm:pt>
    <dgm:pt modelId="{4A2F39F7-5997-2447-AD78-586ADD2EACFB}">
      <dgm:prSet phldrT="[Text]" custT="1"/>
      <dgm:spPr>
        <a:solidFill>
          <a:schemeClr val="tx1">
            <a:lumMod val="50000"/>
            <a:lumOff val="50000"/>
            <a:alpha val="20000"/>
          </a:schemeClr>
        </a:solidFill>
        <a:ln>
          <a:solidFill>
            <a:schemeClr val="tx1"/>
          </a:solidFill>
        </a:ln>
      </dgm:spPr>
      <dgm:t>
        <a:bodyPr/>
        <a:lstStyle/>
        <a:p>
          <a:r>
            <a:rPr lang="en-US" sz="1800" i="0">
              <a:solidFill>
                <a:schemeClr val="tx1"/>
              </a:solidFill>
              <a:latin typeface="Arial" panose="020B0604020202020204" pitchFamily="34" charset="0"/>
              <a:cs typeface="Arial" panose="020B0604020202020204" pitchFamily="34" charset="0"/>
            </a:rPr>
            <a:t>Household struggles to pay energy bill</a:t>
          </a:r>
        </a:p>
      </dgm:t>
    </dgm:pt>
    <dgm:pt modelId="{E9ED7C88-C79B-DA4B-89BF-DFE772D433FD}" type="parTrans" cxnId="{3FB0EF04-81D6-B24A-AB56-326E2C0E5494}">
      <dgm:prSet/>
      <dgm:spPr/>
      <dgm:t>
        <a:bodyPr/>
        <a:lstStyle/>
        <a:p>
          <a:endParaRPr lang="en-US" sz="1800" i="0">
            <a:latin typeface="Arial" panose="020B0604020202020204" pitchFamily="34" charset="0"/>
            <a:cs typeface="Arial" panose="020B0604020202020204" pitchFamily="34" charset="0"/>
          </a:endParaRPr>
        </a:p>
      </dgm:t>
    </dgm:pt>
    <dgm:pt modelId="{1641D763-C7B1-8843-8A40-ADF56204EC1F}" type="sibTrans" cxnId="{3FB0EF04-81D6-B24A-AB56-326E2C0E5494}">
      <dgm:prSet/>
      <dgm:spPr/>
      <dgm:t>
        <a:bodyPr/>
        <a:lstStyle/>
        <a:p>
          <a:endParaRPr lang="en-US" sz="1800" i="0">
            <a:latin typeface="Arial" panose="020B0604020202020204" pitchFamily="34" charset="0"/>
            <a:cs typeface="Arial" panose="020B0604020202020204" pitchFamily="34" charset="0"/>
          </a:endParaRPr>
        </a:p>
      </dgm:t>
    </dgm:pt>
    <dgm:pt modelId="{8B4B3BA0-FBF3-9B4D-AFAB-5A68B3FC4E1A}">
      <dgm:prSet phldrT="[Text]" custT="1"/>
      <dgm:spPr>
        <a:solidFill>
          <a:schemeClr val="tx1">
            <a:lumMod val="50000"/>
            <a:lumOff val="50000"/>
            <a:alpha val="20000"/>
          </a:schemeClr>
        </a:solidFill>
        <a:ln>
          <a:solidFill>
            <a:schemeClr val="tx1"/>
          </a:solidFill>
        </a:ln>
      </dgm:spPr>
      <dgm:t>
        <a:bodyPr/>
        <a:lstStyle/>
        <a:p>
          <a:r>
            <a:rPr lang="en-US" sz="1800" i="0">
              <a:solidFill>
                <a:schemeClr val="tx1"/>
              </a:solidFill>
              <a:latin typeface="Arial" panose="020B0604020202020204" pitchFamily="34" charset="0"/>
              <a:cs typeface="Arial" panose="020B0604020202020204" pitchFamily="34" charset="0"/>
            </a:rPr>
            <a:t>Household receives notice for disconnection</a:t>
          </a:r>
        </a:p>
      </dgm:t>
    </dgm:pt>
    <dgm:pt modelId="{254C767F-8EF7-494B-8EED-8AD20C02710C}" type="parTrans" cxnId="{B96C124F-3E0C-A74B-AC4B-BE9B6FAD1C8C}">
      <dgm:prSet/>
      <dgm:spPr/>
      <dgm:t>
        <a:bodyPr/>
        <a:lstStyle/>
        <a:p>
          <a:endParaRPr lang="en-US" sz="1800" i="0">
            <a:latin typeface="Arial" panose="020B0604020202020204" pitchFamily="34" charset="0"/>
            <a:cs typeface="Arial" panose="020B0604020202020204" pitchFamily="34" charset="0"/>
          </a:endParaRPr>
        </a:p>
      </dgm:t>
    </dgm:pt>
    <dgm:pt modelId="{DA06E1B4-3011-3940-8348-FF4B1A1E1019}" type="sibTrans" cxnId="{B96C124F-3E0C-A74B-AC4B-BE9B6FAD1C8C}">
      <dgm:prSet/>
      <dgm:spPr/>
      <dgm:t>
        <a:bodyPr/>
        <a:lstStyle/>
        <a:p>
          <a:endParaRPr lang="en-US" sz="1800" i="0">
            <a:latin typeface="Arial" panose="020B0604020202020204" pitchFamily="34" charset="0"/>
            <a:cs typeface="Arial" panose="020B0604020202020204" pitchFamily="34" charset="0"/>
          </a:endParaRPr>
        </a:p>
      </dgm:t>
    </dgm:pt>
    <dgm:pt modelId="{8A32C7E3-7643-2C41-A596-0E12DA936437}">
      <dgm:prSet phldrT="[Text]" custT="1"/>
      <dgm:spPr>
        <a:solidFill>
          <a:schemeClr val="tx1">
            <a:lumMod val="50000"/>
            <a:lumOff val="50000"/>
            <a:alpha val="20000"/>
          </a:schemeClr>
        </a:solidFill>
        <a:ln>
          <a:solidFill>
            <a:schemeClr val="tx1"/>
          </a:solidFill>
        </a:ln>
      </dgm:spPr>
      <dgm:t>
        <a:bodyPr/>
        <a:lstStyle/>
        <a:p>
          <a:r>
            <a:rPr lang="en-US" sz="1800" i="0">
              <a:solidFill>
                <a:schemeClr val="tx1"/>
              </a:solidFill>
              <a:latin typeface="Arial" panose="020B0604020202020204" pitchFamily="34" charset="0"/>
              <a:cs typeface="Arial" panose="020B0604020202020204" pitchFamily="34" charset="0"/>
            </a:rPr>
            <a:t>Household is disconnected</a:t>
          </a:r>
        </a:p>
      </dgm:t>
    </dgm:pt>
    <dgm:pt modelId="{A81EA339-5FE3-D24A-8ADA-D5C7A5664996}" type="parTrans" cxnId="{431A44C0-0CDE-C840-B24E-4F9608C0893A}">
      <dgm:prSet/>
      <dgm:spPr/>
      <dgm:t>
        <a:bodyPr/>
        <a:lstStyle/>
        <a:p>
          <a:endParaRPr lang="en-US" sz="1800" i="0">
            <a:latin typeface="Arial" panose="020B0604020202020204" pitchFamily="34" charset="0"/>
            <a:cs typeface="Arial" panose="020B0604020202020204" pitchFamily="34" charset="0"/>
          </a:endParaRPr>
        </a:p>
      </dgm:t>
    </dgm:pt>
    <dgm:pt modelId="{F39405C7-467C-E44B-9B6F-B9DE9813BA06}" type="sibTrans" cxnId="{431A44C0-0CDE-C840-B24E-4F9608C0893A}">
      <dgm:prSet/>
      <dgm:spPr/>
      <dgm:t>
        <a:bodyPr/>
        <a:lstStyle/>
        <a:p>
          <a:endParaRPr lang="en-US" sz="1800" i="0">
            <a:latin typeface="Arial" panose="020B0604020202020204" pitchFamily="34" charset="0"/>
            <a:cs typeface="Arial" panose="020B0604020202020204" pitchFamily="34" charset="0"/>
          </a:endParaRPr>
        </a:p>
      </dgm:t>
    </dgm:pt>
    <dgm:pt modelId="{528ADF17-90D0-0546-B61D-03B368CC5E3E}" type="pres">
      <dgm:prSet presAssocID="{619BB178-6A72-A64D-BDB4-A208F6BAF8A6}" presName="Name0" presStyleCnt="0">
        <dgm:presLayoutVars>
          <dgm:dir/>
          <dgm:animLvl val="lvl"/>
          <dgm:resizeHandles val="exact"/>
        </dgm:presLayoutVars>
      </dgm:prSet>
      <dgm:spPr/>
    </dgm:pt>
    <dgm:pt modelId="{AD1449C6-A12E-C848-8361-9160F359CE85}" type="pres">
      <dgm:prSet presAssocID="{4A2F39F7-5997-2447-AD78-586ADD2EACFB}" presName="parTxOnly" presStyleLbl="node1" presStyleIdx="0" presStyleCnt="3">
        <dgm:presLayoutVars>
          <dgm:chMax val="0"/>
          <dgm:chPref val="0"/>
          <dgm:bulletEnabled val="1"/>
        </dgm:presLayoutVars>
      </dgm:prSet>
      <dgm:spPr/>
    </dgm:pt>
    <dgm:pt modelId="{9CF6EC00-BE03-7D45-8408-C503D26EA673}" type="pres">
      <dgm:prSet presAssocID="{1641D763-C7B1-8843-8A40-ADF56204EC1F}" presName="parTxOnlySpace" presStyleCnt="0"/>
      <dgm:spPr/>
    </dgm:pt>
    <dgm:pt modelId="{A2C401B1-46AE-1D4C-9615-E7D35530A369}" type="pres">
      <dgm:prSet presAssocID="{8B4B3BA0-FBF3-9B4D-AFAB-5A68B3FC4E1A}" presName="parTxOnly" presStyleLbl="node1" presStyleIdx="1" presStyleCnt="3">
        <dgm:presLayoutVars>
          <dgm:chMax val="0"/>
          <dgm:chPref val="0"/>
          <dgm:bulletEnabled val="1"/>
        </dgm:presLayoutVars>
      </dgm:prSet>
      <dgm:spPr/>
    </dgm:pt>
    <dgm:pt modelId="{25446DD1-78F4-4A48-8316-DFA376C87A2F}" type="pres">
      <dgm:prSet presAssocID="{DA06E1B4-3011-3940-8348-FF4B1A1E1019}" presName="parTxOnlySpace" presStyleCnt="0"/>
      <dgm:spPr/>
    </dgm:pt>
    <dgm:pt modelId="{15871D9A-965B-0A42-A831-AD740D2BAF2D}" type="pres">
      <dgm:prSet presAssocID="{8A32C7E3-7643-2C41-A596-0E12DA936437}" presName="parTxOnly" presStyleLbl="node1" presStyleIdx="2" presStyleCnt="3">
        <dgm:presLayoutVars>
          <dgm:chMax val="0"/>
          <dgm:chPref val="0"/>
          <dgm:bulletEnabled val="1"/>
        </dgm:presLayoutVars>
      </dgm:prSet>
      <dgm:spPr/>
    </dgm:pt>
  </dgm:ptLst>
  <dgm:cxnLst>
    <dgm:cxn modelId="{3FB0EF04-81D6-B24A-AB56-326E2C0E5494}" srcId="{619BB178-6A72-A64D-BDB4-A208F6BAF8A6}" destId="{4A2F39F7-5997-2447-AD78-586ADD2EACFB}" srcOrd="0" destOrd="0" parTransId="{E9ED7C88-C79B-DA4B-89BF-DFE772D433FD}" sibTransId="{1641D763-C7B1-8843-8A40-ADF56204EC1F}"/>
    <dgm:cxn modelId="{59D1C04C-43B2-304B-A627-0C5357829665}" type="presOf" srcId="{8B4B3BA0-FBF3-9B4D-AFAB-5A68B3FC4E1A}" destId="{A2C401B1-46AE-1D4C-9615-E7D35530A369}" srcOrd="0" destOrd="0" presId="urn:microsoft.com/office/officeart/2005/8/layout/chevron1"/>
    <dgm:cxn modelId="{B96C124F-3E0C-A74B-AC4B-BE9B6FAD1C8C}" srcId="{619BB178-6A72-A64D-BDB4-A208F6BAF8A6}" destId="{8B4B3BA0-FBF3-9B4D-AFAB-5A68B3FC4E1A}" srcOrd="1" destOrd="0" parTransId="{254C767F-8EF7-494B-8EED-8AD20C02710C}" sibTransId="{DA06E1B4-3011-3940-8348-FF4B1A1E1019}"/>
    <dgm:cxn modelId="{F5B58F9B-CF25-654D-8454-FA2C1267B256}" type="presOf" srcId="{8A32C7E3-7643-2C41-A596-0E12DA936437}" destId="{15871D9A-965B-0A42-A831-AD740D2BAF2D}" srcOrd="0" destOrd="0" presId="urn:microsoft.com/office/officeart/2005/8/layout/chevron1"/>
    <dgm:cxn modelId="{4467B7A1-20A2-AC4A-A805-CF8D890AB15D}" type="presOf" srcId="{619BB178-6A72-A64D-BDB4-A208F6BAF8A6}" destId="{528ADF17-90D0-0546-B61D-03B368CC5E3E}" srcOrd="0" destOrd="0" presId="urn:microsoft.com/office/officeart/2005/8/layout/chevron1"/>
    <dgm:cxn modelId="{BD3866A6-75CF-FE47-A33E-AFF52108F224}" type="presOf" srcId="{4A2F39F7-5997-2447-AD78-586ADD2EACFB}" destId="{AD1449C6-A12E-C848-8361-9160F359CE85}" srcOrd="0" destOrd="0" presId="urn:microsoft.com/office/officeart/2005/8/layout/chevron1"/>
    <dgm:cxn modelId="{431A44C0-0CDE-C840-B24E-4F9608C0893A}" srcId="{619BB178-6A72-A64D-BDB4-A208F6BAF8A6}" destId="{8A32C7E3-7643-2C41-A596-0E12DA936437}" srcOrd="2" destOrd="0" parTransId="{A81EA339-5FE3-D24A-8ADA-D5C7A5664996}" sibTransId="{F39405C7-467C-E44B-9B6F-B9DE9813BA06}"/>
    <dgm:cxn modelId="{C69A802E-4E70-4F4B-97AD-89BE8A7261AD}" type="presParOf" srcId="{528ADF17-90D0-0546-B61D-03B368CC5E3E}" destId="{AD1449C6-A12E-C848-8361-9160F359CE85}" srcOrd="0" destOrd="0" presId="urn:microsoft.com/office/officeart/2005/8/layout/chevron1"/>
    <dgm:cxn modelId="{98CBF2F2-2E3F-6941-BFE6-35957D85EB37}" type="presParOf" srcId="{528ADF17-90D0-0546-B61D-03B368CC5E3E}" destId="{9CF6EC00-BE03-7D45-8408-C503D26EA673}" srcOrd="1" destOrd="0" presId="urn:microsoft.com/office/officeart/2005/8/layout/chevron1"/>
    <dgm:cxn modelId="{70331CB7-1ADA-E64F-8754-DBBC62878F2A}" type="presParOf" srcId="{528ADF17-90D0-0546-B61D-03B368CC5E3E}" destId="{A2C401B1-46AE-1D4C-9615-E7D35530A369}" srcOrd="2" destOrd="0" presId="urn:microsoft.com/office/officeart/2005/8/layout/chevron1"/>
    <dgm:cxn modelId="{E2BA725D-79C5-0043-B7DE-F41BC4095330}" type="presParOf" srcId="{528ADF17-90D0-0546-B61D-03B368CC5E3E}" destId="{25446DD1-78F4-4A48-8316-DFA376C87A2F}" srcOrd="3" destOrd="0" presId="urn:microsoft.com/office/officeart/2005/8/layout/chevron1"/>
    <dgm:cxn modelId="{23EF14D3-6EAC-434E-9DB3-93FFB46C5DC7}" type="presParOf" srcId="{528ADF17-90D0-0546-B61D-03B368CC5E3E}" destId="{15871D9A-965B-0A42-A831-AD740D2BAF2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3D5A5-2E4B-4A19-9888-AFC8D7C16BC2}">
      <dsp:nvSpPr>
        <dsp:cNvPr id="0" name=""/>
        <dsp:cNvSpPr/>
      </dsp:nvSpPr>
      <dsp:spPr>
        <a:xfrm>
          <a:off x="0" y="378"/>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8248B-4BF3-41CA-8659-A30893AB0AAC}">
      <dsp:nvSpPr>
        <dsp:cNvPr id="0" name=""/>
        <dsp:cNvSpPr/>
      </dsp:nvSpPr>
      <dsp:spPr>
        <a:xfrm>
          <a:off x="157730" y="117698"/>
          <a:ext cx="286782" cy="2867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8737C5-D4B2-4704-B0DC-BFBEB15EB031}">
      <dsp:nvSpPr>
        <dsp:cNvPr id="0" name=""/>
        <dsp:cNvSpPr/>
      </dsp:nvSpPr>
      <dsp:spPr>
        <a:xfrm>
          <a:off x="602243" y="378"/>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a:lnSpc>
              <a:spcPct val="100000"/>
            </a:lnSpc>
            <a:spcBef>
              <a:spcPct val="0"/>
            </a:spcBef>
            <a:spcAft>
              <a:spcPct val="35000"/>
            </a:spcAft>
            <a:buNone/>
          </a:pPr>
          <a:r>
            <a:rPr lang="en-US" sz="1400" kern="1200">
              <a:latin typeface="Bahnschrift SemiLight"/>
            </a:rPr>
            <a:t>Please change your name to </a:t>
          </a:r>
          <a:r>
            <a:rPr lang="en-US" sz="1400" b="1" kern="1200">
              <a:latin typeface="Bahnschrift SemiLight"/>
            </a:rPr>
            <a:t>First, Last Initial, Organization</a:t>
          </a:r>
          <a:r>
            <a:rPr lang="en-US" sz="1400" kern="1200">
              <a:latin typeface="Bahnschrift SemiLight"/>
            </a:rPr>
            <a:t> (if applicable).</a:t>
          </a:r>
        </a:p>
      </dsp:txBody>
      <dsp:txXfrm>
        <a:off x="602243" y="378"/>
        <a:ext cx="10369142" cy="521422"/>
      </dsp:txXfrm>
    </dsp:sp>
    <dsp:sp modelId="{2367EFAF-E748-45C5-A6DF-7DAE353513F2}">
      <dsp:nvSpPr>
        <dsp:cNvPr id="0" name=""/>
        <dsp:cNvSpPr/>
      </dsp:nvSpPr>
      <dsp:spPr>
        <a:xfrm>
          <a:off x="0" y="652157"/>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87A18-18F4-449A-989E-3A07370E75DB}">
      <dsp:nvSpPr>
        <dsp:cNvPr id="0" name=""/>
        <dsp:cNvSpPr/>
      </dsp:nvSpPr>
      <dsp:spPr>
        <a:xfrm>
          <a:off x="157730" y="769477"/>
          <a:ext cx="286782" cy="2867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DB0241-EA78-4DB3-9E77-D1FD6342A81A}">
      <dsp:nvSpPr>
        <dsp:cNvPr id="0" name=""/>
        <dsp:cNvSpPr/>
      </dsp:nvSpPr>
      <dsp:spPr>
        <a:xfrm>
          <a:off x="602243" y="652157"/>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a:lnSpc>
              <a:spcPct val="100000"/>
            </a:lnSpc>
            <a:spcBef>
              <a:spcPct val="0"/>
            </a:spcBef>
            <a:spcAft>
              <a:spcPct val="35000"/>
            </a:spcAft>
            <a:buNone/>
          </a:pPr>
          <a:r>
            <a:rPr lang="en-US" sz="1400" kern="1200">
              <a:latin typeface="Bahnschrift SemiLight"/>
            </a:rPr>
            <a:t>If you’ve called in via phone, merge your audio and video.</a:t>
          </a:r>
        </a:p>
      </dsp:txBody>
      <dsp:txXfrm>
        <a:off x="602243" y="652157"/>
        <a:ext cx="10369142" cy="521422"/>
      </dsp:txXfrm>
    </dsp:sp>
    <dsp:sp modelId="{065C3440-6A13-4839-92A9-0CA69AE965A7}">
      <dsp:nvSpPr>
        <dsp:cNvPr id="0" name=""/>
        <dsp:cNvSpPr/>
      </dsp:nvSpPr>
      <dsp:spPr>
        <a:xfrm>
          <a:off x="0" y="1303936"/>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92C46-ADB1-4788-9783-CA394B9D0FD0}">
      <dsp:nvSpPr>
        <dsp:cNvPr id="0" name=""/>
        <dsp:cNvSpPr/>
      </dsp:nvSpPr>
      <dsp:spPr>
        <a:xfrm>
          <a:off x="157730" y="1421256"/>
          <a:ext cx="286782" cy="2867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89AFFA-DAA9-4559-B777-90F0B53019B8}">
      <dsp:nvSpPr>
        <dsp:cNvPr id="0" name=""/>
        <dsp:cNvSpPr/>
      </dsp:nvSpPr>
      <dsp:spPr>
        <a:xfrm>
          <a:off x="602243" y="1303936"/>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a:lnSpc>
              <a:spcPct val="100000"/>
            </a:lnSpc>
            <a:spcBef>
              <a:spcPct val="0"/>
            </a:spcBef>
            <a:spcAft>
              <a:spcPct val="35000"/>
            </a:spcAft>
            <a:buNone/>
          </a:pPr>
          <a:r>
            <a:rPr lang="en-US" sz="1400" kern="1200">
              <a:latin typeface="Bahnschrift SemiLight"/>
            </a:rPr>
            <a:t>Make sure you’re using “Grid View” within “Layout” in the top right corner.</a:t>
          </a:r>
        </a:p>
      </dsp:txBody>
      <dsp:txXfrm>
        <a:off x="602243" y="1303936"/>
        <a:ext cx="10369142" cy="521422"/>
      </dsp:txXfrm>
    </dsp:sp>
    <dsp:sp modelId="{C5CCA18E-101A-4208-AE24-B38494244876}">
      <dsp:nvSpPr>
        <dsp:cNvPr id="0" name=""/>
        <dsp:cNvSpPr/>
      </dsp:nvSpPr>
      <dsp:spPr>
        <a:xfrm>
          <a:off x="0" y="1955715"/>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36CE4-7CC5-4644-8329-7957413B6F07}">
      <dsp:nvSpPr>
        <dsp:cNvPr id="0" name=""/>
        <dsp:cNvSpPr/>
      </dsp:nvSpPr>
      <dsp:spPr>
        <a:xfrm>
          <a:off x="157730" y="2073035"/>
          <a:ext cx="286782" cy="2867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EE433C-34A3-4EE1-B8C4-1DD62E84E388}">
      <dsp:nvSpPr>
        <dsp:cNvPr id="0" name=""/>
        <dsp:cNvSpPr/>
      </dsp:nvSpPr>
      <dsp:spPr>
        <a:xfrm>
          <a:off x="602243" y="1955715"/>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a:lnSpc>
              <a:spcPct val="100000"/>
            </a:lnSpc>
            <a:spcBef>
              <a:spcPct val="0"/>
            </a:spcBef>
            <a:spcAft>
              <a:spcPct val="35000"/>
            </a:spcAft>
            <a:buNone/>
          </a:pPr>
          <a:r>
            <a:rPr lang="en-US" sz="1400" kern="1200">
              <a:latin typeface="Bahnschrift SemiLight"/>
            </a:rPr>
            <a:t>If you feel comfortable, turn on your camera. A recording will be uploaded to the PUC </a:t>
          </a:r>
          <a:r>
            <a:rPr lang="en-US" sz="1400" kern="1200" err="1">
              <a:latin typeface="Bahnschrift SemiLight"/>
            </a:rPr>
            <a:t>Youtube</a:t>
          </a:r>
          <a:r>
            <a:rPr lang="en-US" sz="1400" kern="1200">
              <a:latin typeface="Bahnschrift SemiLight"/>
            </a:rPr>
            <a:t>.</a:t>
          </a:r>
        </a:p>
      </dsp:txBody>
      <dsp:txXfrm>
        <a:off x="602243" y="1955715"/>
        <a:ext cx="10369142" cy="521422"/>
      </dsp:txXfrm>
    </dsp:sp>
    <dsp:sp modelId="{3E86C008-DFC3-4E4E-A8F2-1CF496E7FB5D}">
      <dsp:nvSpPr>
        <dsp:cNvPr id="0" name=""/>
        <dsp:cNvSpPr/>
      </dsp:nvSpPr>
      <dsp:spPr>
        <a:xfrm>
          <a:off x="0" y="2607493"/>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58611-13B5-4219-9705-BF0EDDA1DDBE}">
      <dsp:nvSpPr>
        <dsp:cNvPr id="0" name=""/>
        <dsp:cNvSpPr/>
      </dsp:nvSpPr>
      <dsp:spPr>
        <a:xfrm>
          <a:off x="157730" y="2724813"/>
          <a:ext cx="286782" cy="2867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860A14-76C3-4E12-8349-A6EA10964626}">
      <dsp:nvSpPr>
        <dsp:cNvPr id="0" name=""/>
        <dsp:cNvSpPr/>
      </dsp:nvSpPr>
      <dsp:spPr>
        <a:xfrm>
          <a:off x="602243" y="2607493"/>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a:lnSpc>
              <a:spcPct val="100000"/>
            </a:lnSpc>
            <a:spcBef>
              <a:spcPct val="0"/>
            </a:spcBef>
            <a:spcAft>
              <a:spcPct val="35000"/>
            </a:spcAft>
            <a:buNone/>
          </a:pPr>
          <a:r>
            <a:rPr lang="en-US" sz="1400" kern="1200">
              <a:latin typeface="Bahnschrift SemiLight"/>
            </a:rPr>
            <a:t>If you’re having tech issues, click on “Chat,” select “Direct” messages, and choose “Hawaii Public Utilities Commission” in the search field. </a:t>
          </a:r>
        </a:p>
      </dsp:txBody>
      <dsp:txXfrm>
        <a:off x="602243" y="2607493"/>
        <a:ext cx="10369142" cy="521422"/>
      </dsp:txXfrm>
    </dsp:sp>
    <dsp:sp modelId="{357D0663-4AE3-41EF-A2A0-2D975AFF75BD}">
      <dsp:nvSpPr>
        <dsp:cNvPr id="0" name=""/>
        <dsp:cNvSpPr/>
      </dsp:nvSpPr>
      <dsp:spPr>
        <a:xfrm>
          <a:off x="0" y="3259272"/>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6C30CB-D43A-4554-AB4F-88F879026C18}">
      <dsp:nvSpPr>
        <dsp:cNvPr id="0" name=""/>
        <dsp:cNvSpPr/>
      </dsp:nvSpPr>
      <dsp:spPr>
        <a:xfrm>
          <a:off x="157730" y="3376592"/>
          <a:ext cx="286782" cy="2867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7F42A6-61AE-4194-8824-C4F9DAD286F6}">
      <dsp:nvSpPr>
        <dsp:cNvPr id="0" name=""/>
        <dsp:cNvSpPr/>
      </dsp:nvSpPr>
      <dsp:spPr>
        <a:xfrm>
          <a:off x="602243" y="3259272"/>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a:lnSpc>
              <a:spcPct val="100000"/>
            </a:lnSpc>
            <a:spcBef>
              <a:spcPct val="0"/>
            </a:spcBef>
            <a:spcAft>
              <a:spcPct val="35000"/>
            </a:spcAft>
            <a:buNone/>
          </a:pPr>
          <a:r>
            <a:rPr lang="en-US" sz="1400" kern="1200">
              <a:latin typeface="Bahnschrift SemiLight"/>
            </a:rPr>
            <a:t>To Raise your Virtual Hand to speak: Click on “Raise Hand” in your tool bar at the bottom, using the icon that looks like a raised hand.</a:t>
          </a:r>
        </a:p>
      </dsp:txBody>
      <dsp:txXfrm>
        <a:off x="602243" y="3259272"/>
        <a:ext cx="10369142" cy="521422"/>
      </dsp:txXfrm>
    </dsp:sp>
    <dsp:sp modelId="{A886D8CB-0F28-485A-A07B-638F154E540E}">
      <dsp:nvSpPr>
        <dsp:cNvPr id="0" name=""/>
        <dsp:cNvSpPr/>
      </dsp:nvSpPr>
      <dsp:spPr>
        <a:xfrm>
          <a:off x="0" y="3911051"/>
          <a:ext cx="10971386" cy="5214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DE972-EE06-49B4-9442-69CA1C4C7AD8}">
      <dsp:nvSpPr>
        <dsp:cNvPr id="0" name=""/>
        <dsp:cNvSpPr/>
      </dsp:nvSpPr>
      <dsp:spPr>
        <a:xfrm>
          <a:off x="157730" y="4028371"/>
          <a:ext cx="286782" cy="286782"/>
        </a:xfrm>
        <a:prstGeom prst="rect">
          <a:avLst/>
        </a:prstGeom>
        <a:solidFill>
          <a:schemeClr val="accent3">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A07EC-EA79-47EF-8294-F230A240BEDB}">
      <dsp:nvSpPr>
        <dsp:cNvPr id="0" name=""/>
        <dsp:cNvSpPr/>
      </dsp:nvSpPr>
      <dsp:spPr>
        <a:xfrm>
          <a:off x="602243" y="3911051"/>
          <a:ext cx="10369142" cy="521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184" tIns="55184" rIns="55184" bIns="55184" numCol="1" spcCol="1270" anchor="ctr" anchorCtr="0">
          <a:noAutofit/>
        </a:bodyPr>
        <a:lstStyle/>
        <a:p>
          <a:pPr marL="0" lvl="0" indent="0" algn="l" defTabSz="622300" rtl="0">
            <a:lnSpc>
              <a:spcPct val="100000"/>
            </a:lnSpc>
            <a:spcBef>
              <a:spcPct val="0"/>
            </a:spcBef>
            <a:spcAft>
              <a:spcPct val="35000"/>
            </a:spcAft>
            <a:buNone/>
          </a:pPr>
          <a:r>
            <a:rPr lang="en-US" sz="1400" kern="1200">
              <a:latin typeface="Bahnschrift SemiLight"/>
            </a:rPr>
            <a:t>This meeting will be recorded. </a:t>
          </a:r>
        </a:p>
      </dsp:txBody>
      <dsp:txXfrm>
        <a:off x="602243" y="3911051"/>
        <a:ext cx="10369142" cy="521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F9BE3-88D2-4BAC-BF4D-093E279AFF1A}">
      <dsp:nvSpPr>
        <dsp:cNvPr id="0" name=""/>
        <dsp:cNvSpPr/>
      </dsp:nvSpPr>
      <dsp:spPr>
        <a:xfrm>
          <a:off x="0" y="0"/>
          <a:ext cx="1119206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9D3FA-0EE7-46DB-822D-7284BACA3963}">
      <dsp:nvSpPr>
        <dsp:cNvPr id="0" name=""/>
        <dsp:cNvSpPr/>
      </dsp:nvSpPr>
      <dsp:spPr>
        <a:xfrm>
          <a:off x="0" y="0"/>
          <a:ext cx="11192069" cy="5731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endParaRPr lang="en-US" sz="2400" b="0" kern="1200">
            <a:solidFill>
              <a:schemeClr val="tx1">
                <a:lumMod val="75000"/>
                <a:lumOff val="25000"/>
              </a:schemeClr>
            </a:solidFill>
            <a:latin typeface="Corbel"/>
          </a:endParaRPr>
        </a:p>
      </dsp:txBody>
      <dsp:txXfrm>
        <a:off x="0" y="0"/>
        <a:ext cx="11192069" cy="5731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9385A-D204-422D-80CB-3308595B312F}">
      <dsp:nvSpPr>
        <dsp:cNvPr id="0" name=""/>
        <dsp:cNvSpPr/>
      </dsp:nvSpPr>
      <dsp:spPr>
        <a:xfrm>
          <a:off x="2073161" y="0"/>
          <a:ext cx="5573938" cy="5573938"/>
        </a:xfrm>
        <a:prstGeom prst="diamond">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AC3DC6F3-0607-41D7-BD97-D49852C2A2B7}">
      <dsp:nvSpPr>
        <dsp:cNvPr id="0" name=""/>
        <dsp:cNvSpPr/>
      </dsp:nvSpPr>
      <dsp:spPr>
        <a:xfrm>
          <a:off x="2602685" y="529524"/>
          <a:ext cx="2173836" cy="2173836"/>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Bahnschrift SemiLight"/>
            </a:rPr>
            <a:t>Practice democracy of time.</a:t>
          </a:r>
        </a:p>
      </dsp:txBody>
      <dsp:txXfrm>
        <a:off x="2708803" y="635642"/>
        <a:ext cx="1961600" cy="1961600"/>
      </dsp:txXfrm>
    </dsp:sp>
    <dsp:sp modelId="{C7EA563B-022E-415A-BE34-0767896D5C2A}">
      <dsp:nvSpPr>
        <dsp:cNvPr id="0" name=""/>
        <dsp:cNvSpPr/>
      </dsp:nvSpPr>
      <dsp:spPr>
        <a:xfrm>
          <a:off x="4943740" y="529524"/>
          <a:ext cx="2173836" cy="2173836"/>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Bahnschrift SemiLight"/>
            </a:rPr>
            <a:t>Consider new possibilities and push the envelope.</a:t>
          </a:r>
        </a:p>
      </dsp:txBody>
      <dsp:txXfrm>
        <a:off x="5049858" y="635642"/>
        <a:ext cx="1961600" cy="1961600"/>
      </dsp:txXfrm>
    </dsp:sp>
    <dsp:sp modelId="{1EB3CC65-4F4E-4520-9F12-85ECC7CD5301}">
      <dsp:nvSpPr>
        <dsp:cNvPr id="0" name=""/>
        <dsp:cNvSpPr/>
      </dsp:nvSpPr>
      <dsp:spPr>
        <a:xfrm>
          <a:off x="2602685" y="2870578"/>
          <a:ext cx="2173836" cy="2173836"/>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Bahnschrift SemiLight"/>
            </a:rPr>
            <a:t>Respect and appreciate others’ unique and lived perspectives.</a:t>
          </a:r>
        </a:p>
      </dsp:txBody>
      <dsp:txXfrm>
        <a:off x="2708803" y="2976696"/>
        <a:ext cx="1961600" cy="1961600"/>
      </dsp:txXfrm>
    </dsp:sp>
    <dsp:sp modelId="{C622AB07-B5B6-4EB6-A026-C3F07F25538A}">
      <dsp:nvSpPr>
        <dsp:cNvPr id="0" name=""/>
        <dsp:cNvSpPr/>
      </dsp:nvSpPr>
      <dsp:spPr>
        <a:xfrm>
          <a:off x="4943740" y="2870578"/>
          <a:ext cx="2173836" cy="2173836"/>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latin typeface="Bahnschrift SemiLight"/>
            </a:rPr>
            <a:t>Utilize the “bike rack” to park useful insights outside today’s scope.</a:t>
          </a:r>
        </a:p>
      </dsp:txBody>
      <dsp:txXfrm>
        <a:off x="5049858" y="2976696"/>
        <a:ext cx="1961600" cy="1961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10333-00B0-8145-BA58-7724770D2C01}">
      <dsp:nvSpPr>
        <dsp:cNvPr id="0" name=""/>
        <dsp:cNvSpPr/>
      </dsp:nvSpPr>
      <dsp:spPr>
        <a:xfrm>
          <a:off x="3809269" y="1543"/>
          <a:ext cx="1408228" cy="14082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Struggle to pay bills</a:t>
          </a:r>
        </a:p>
      </dsp:txBody>
      <dsp:txXfrm>
        <a:off x="4015499" y="207773"/>
        <a:ext cx="995768" cy="995768"/>
      </dsp:txXfrm>
    </dsp:sp>
    <dsp:sp modelId="{EA2391D6-25D0-C949-B92B-C8E16D02AB09}">
      <dsp:nvSpPr>
        <dsp:cNvPr id="0" name=""/>
        <dsp:cNvSpPr/>
      </dsp:nvSpPr>
      <dsp:spPr>
        <a:xfrm rot="2160000">
          <a:off x="5172897" y="1083034"/>
          <a:ext cx="373963" cy="47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183610" y="1145117"/>
        <a:ext cx="261774" cy="285167"/>
      </dsp:txXfrm>
    </dsp:sp>
    <dsp:sp modelId="{D290DC53-23A3-8B42-8087-81B8777D018A}">
      <dsp:nvSpPr>
        <dsp:cNvPr id="0" name=""/>
        <dsp:cNvSpPr/>
      </dsp:nvSpPr>
      <dsp:spPr>
        <a:xfrm>
          <a:off x="5519385" y="1244015"/>
          <a:ext cx="1408228" cy="14082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Shutoff</a:t>
          </a:r>
        </a:p>
      </dsp:txBody>
      <dsp:txXfrm>
        <a:off x="5725615" y="1450245"/>
        <a:ext cx="995768" cy="995768"/>
      </dsp:txXfrm>
    </dsp:sp>
    <dsp:sp modelId="{26ACC55D-B7D3-8A4A-BA4F-0671808D9D43}">
      <dsp:nvSpPr>
        <dsp:cNvPr id="0" name=""/>
        <dsp:cNvSpPr/>
      </dsp:nvSpPr>
      <dsp:spPr>
        <a:xfrm rot="6480000">
          <a:off x="5713185" y="2705606"/>
          <a:ext cx="373963" cy="47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786614" y="2747312"/>
        <a:ext cx="261774" cy="285167"/>
      </dsp:txXfrm>
    </dsp:sp>
    <dsp:sp modelId="{38F85381-298B-7A43-BB49-C0EB91DA54B7}">
      <dsp:nvSpPr>
        <dsp:cNvPr id="0" name=""/>
        <dsp:cNvSpPr/>
      </dsp:nvSpPr>
      <dsp:spPr>
        <a:xfrm>
          <a:off x="4866179" y="3254377"/>
          <a:ext cx="1408228" cy="14082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Shutoff + other fees</a:t>
          </a:r>
        </a:p>
      </dsp:txBody>
      <dsp:txXfrm>
        <a:off x="5072409" y="3460607"/>
        <a:ext cx="995768" cy="995768"/>
      </dsp:txXfrm>
    </dsp:sp>
    <dsp:sp modelId="{764C4333-F633-B746-87F3-33CB46BD422A}">
      <dsp:nvSpPr>
        <dsp:cNvPr id="0" name=""/>
        <dsp:cNvSpPr/>
      </dsp:nvSpPr>
      <dsp:spPr>
        <a:xfrm rot="10800000">
          <a:off x="4336986" y="3720853"/>
          <a:ext cx="373963" cy="47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449175" y="3815908"/>
        <a:ext cx="261774" cy="285167"/>
      </dsp:txXfrm>
    </dsp:sp>
    <dsp:sp modelId="{2E695901-64C0-D947-BC61-C4DC98D9171D}">
      <dsp:nvSpPr>
        <dsp:cNvPr id="0" name=""/>
        <dsp:cNvSpPr/>
      </dsp:nvSpPr>
      <dsp:spPr>
        <a:xfrm>
          <a:off x="2752359" y="3254377"/>
          <a:ext cx="1408228" cy="14082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Struggle to pay bills</a:t>
          </a:r>
        </a:p>
      </dsp:txBody>
      <dsp:txXfrm>
        <a:off x="2958589" y="3460607"/>
        <a:ext cx="995768" cy="995768"/>
      </dsp:txXfrm>
    </dsp:sp>
    <dsp:sp modelId="{20D66272-B6E9-074A-97FF-08B9F8FB7CD9}">
      <dsp:nvSpPr>
        <dsp:cNvPr id="0" name=""/>
        <dsp:cNvSpPr/>
      </dsp:nvSpPr>
      <dsp:spPr>
        <a:xfrm rot="15120000">
          <a:off x="2946160" y="2725738"/>
          <a:ext cx="373963" cy="47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19589" y="2874142"/>
        <a:ext cx="261774" cy="285167"/>
      </dsp:txXfrm>
    </dsp:sp>
    <dsp:sp modelId="{9E4B9D7F-3B23-CD43-A02F-608C3589BD3E}">
      <dsp:nvSpPr>
        <dsp:cNvPr id="0" name=""/>
        <dsp:cNvSpPr/>
      </dsp:nvSpPr>
      <dsp:spPr>
        <a:xfrm>
          <a:off x="2099153" y="1244015"/>
          <a:ext cx="1408228" cy="14082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Shutoff</a:t>
          </a:r>
        </a:p>
      </dsp:txBody>
      <dsp:txXfrm>
        <a:off x="2305383" y="1450245"/>
        <a:ext cx="995768" cy="995768"/>
      </dsp:txXfrm>
    </dsp:sp>
    <dsp:sp modelId="{38CA33F9-3EBE-714A-8506-E983E5596EB9}">
      <dsp:nvSpPr>
        <dsp:cNvPr id="0" name=""/>
        <dsp:cNvSpPr/>
      </dsp:nvSpPr>
      <dsp:spPr>
        <a:xfrm rot="19440000">
          <a:off x="3462781" y="1095476"/>
          <a:ext cx="373963" cy="47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473494" y="1223503"/>
        <a:ext cx="261774" cy="2851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449C6-A12E-C848-8361-9160F359CE85}">
      <dsp:nvSpPr>
        <dsp:cNvPr id="0" name=""/>
        <dsp:cNvSpPr/>
      </dsp:nvSpPr>
      <dsp:spPr>
        <a:xfrm>
          <a:off x="2136" y="1073391"/>
          <a:ext cx="2602379" cy="1040951"/>
        </a:xfrm>
        <a:prstGeom prst="chevron">
          <a:avLst/>
        </a:prstGeom>
        <a:solidFill>
          <a:schemeClr val="tx1">
            <a:lumMod val="50000"/>
            <a:lumOff val="50000"/>
            <a:alpha val="2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i="0" kern="1200">
              <a:solidFill>
                <a:schemeClr val="tx1"/>
              </a:solidFill>
              <a:latin typeface="Arial" panose="020B0604020202020204" pitchFamily="34" charset="0"/>
              <a:cs typeface="Arial" panose="020B0604020202020204" pitchFamily="34" charset="0"/>
            </a:rPr>
            <a:t>Household struggles to pay energy bill</a:t>
          </a:r>
        </a:p>
      </dsp:txBody>
      <dsp:txXfrm>
        <a:off x="522612" y="1073391"/>
        <a:ext cx="1561428" cy="1040951"/>
      </dsp:txXfrm>
    </dsp:sp>
    <dsp:sp modelId="{A2C401B1-46AE-1D4C-9615-E7D35530A369}">
      <dsp:nvSpPr>
        <dsp:cNvPr id="0" name=""/>
        <dsp:cNvSpPr/>
      </dsp:nvSpPr>
      <dsp:spPr>
        <a:xfrm>
          <a:off x="2344277" y="1073391"/>
          <a:ext cx="2602379" cy="1040951"/>
        </a:xfrm>
        <a:prstGeom prst="chevron">
          <a:avLst/>
        </a:prstGeom>
        <a:solidFill>
          <a:schemeClr val="tx1">
            <a:lumMod val="50000"/>
            <a:lumOff val="50000"/>
            <a:alpha val="2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i="0" kern="1200">
              <a:solidFill>
                <a:schemeClr val="tx1"/>
              </a:solidFill>
              <a:latin typeface="Arial" panose="020B0604020202020204" pitchFamily="34" charset="0"/>
              <a:cs typeface="Arial" panose="020B0604020202020204" pitchFamily="34" charset="0"/>
            </a:rPr>
            <a:t>Household receives notice for disconnection</a:t>
          </a:r>
        </a:p>
      </dsp:txBody>
      <dsp:txXfrm>
        <a:off x="2864753" y="1073391"/>
        <a:ext cx="1561428" cy="1040951"/>
      </dsp:txXfrm>
    </dsp:sp>
    <dsp:sp modelId="{15871D9A-965B-0A42-A831-AD740D2BAF2D}">
      <dsp:nvSpPr>
        <dsp:cNvPr id="0" name=""/>
        <dsp:cNvSpPr/>
      </dsp:nvSpPr>
      <dsp:spPr>
        <a:xfrm>
          <a:off x="4686419" y="1073391"/>
          <a:ext cx="2602379" cy="1040951"/>
        </a:xfrm>
        <a:prstGeom prst="chevron">
          <a:avLst/>
        </a:prstGeom>
        <a:solidFill>
          <a:schemeClr val="tx1">
            <a:lumMod val="50000"/>
            <a:lumOff val="50000"/>
            <a:alpha val="2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i="0" kern="1200">
              <a:solidFill>
                <a:schemeClr val="tx1"/>
              </a:solidFill>
              <a:latin typeface="Arial" panose="020B0604020202020204" pitchFamily="34" charset="0"/>
              <a:cs typeface="Arial" panose="020B0604020202020204" pitchFamily="34" charset="0"/>
            </a:rPr>
            <a:t>Household is disconnected</a:t>
          </a:r>
        </a:p>
      </dsp:txBody>
      <dsp:txXfrm>
        <a:off x="5206895" y="1073391"/>
        <a:ext cx="1561428" cy="104095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B2B2E-E7EB-4717-BC55-4555DB24DC00}" type="datetimeFigureOut">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B93EE-DC7A-4E78-8AB2-E3146D968B14}" type="slidenum">
              <a:t>‹#›</a:t>
            </a:fld>
            <a:endParaRPr lang="en-US"/>
          </a:p>
        </p:txBody>
      </p:sp>
    </p:spTree>
    <p:extLst>
      <p:ext uri="{BB962C8B-B14F-4D97-AF65-F5344CB8AC3E}">
        <p14:creationId xmlns:p14="http://schemas.microsoft.com/office/powerpoint/2010/main" val="269305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roger@fsconline.com"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55DCE-E80C-40CF-9A4B-1A50473B0A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9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Intros; by statute,</a:t>
            </a:r>
            <a:r>
              <a:rPr lang="en-US" baseline="0"/>
              <a:t> our division is the </a:t>
            </a:r>
            <a:r>
              <a:rPr lang="en-US"/>
              <a:t>ratepayer</a:t>
            </a:r>
            <a:r>
              <a:rPr lang="en-US" baseline="0"/>
              <a:t> advocate, asked to talk about disconnection protections in place in Massachusetts and our office’s advocacy efforts.  I’ll start things off and then pass to Julian.</a:t>
            </a:r>
            <a:endParaRPr lang="en-US"/>
          </a:p>
        </p:txBody>
      </p:sp>
      <p:sp>
        <p:nvSpPr>
          <p:cNvPr id="4" name="Slide Number Placeholder 3"/>
          <p:cNvSpPr>
            <a:spLocks noGrp="1"/>
          </p:cNvSpPr>
          <p:nvPr>
            <p:ph type="sldNum" sz="quarter" idx="5"/>
          </p:nvPr>
        </p:nvSpPr>
        <p:spPr/>
        <p:txBody>
          <a:bodyPr/>
          <a:lstStyle/>
          <a:p>
            <a:fld id="{9C953321-4533-43F1-AB81-CC3E262B07D0}" type="slidenum">
              <a:rPr lang="en-US" smtClean="0"/>
              <a:t>58</a:t>
            </a:fld>
            <a:endParaRPr lang="en-US"/>
          </a:p>
        </p:txBody>
      </p:sp>
    </p:spTree>
    <p:extLst>
      <p:ext uri="{BB962C8B-B14F-4D97-AF65-F5344CB8AC3E}">
        <p14:creationId xmlns:p14="http://schemas.microsoft.com/office/powerpoint/2010/main" val="3558229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Mass</a:t>
            </a:r>
            <a:r>
              <a:rPr lang="en-US" baseline="0">
                <a:cs typeface="Calibri"/>
              </a:rPr>
              <a:t> has several disconnection protections in place.  They all rely on a showing of financial hardship, which is met when a customer cannot pay their overdue bill, and meet eligibility requirements for LIHEAP (60% of SMI). I did want to flag that a customer can make an</a:t>
            </a:r>
            <a:r>
              <a:rPr lang="en-US">
                <a:cs typeface="Calibri"/>
              </a:rPr>
              <a:t> initial request for disconnection</a:t>
            </a:r>
            <a:r>
              <a:rPr lang="en-US" baseline="0">
                <a:cs typeface="Calibri"/>
              </a:rPr>
              <a:t> protection by </a:t>
            </a:r>
            <a:r>
              <a:rPr lang="en-US">
                <a:cs typeface="Calibri"/>
              </a:rPr>
              <a:t>phone, with certification required (e.g., financial hardship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Like Hawaii, Mass had a moratorium on all disconnections during the COVID pandemic. There were, not surprisingly, significant increases to total arrears during the pandemic.  Since the pandemic, we’ve actually seen the total amount of</a:t>
            </a:r>
            <a:r>
              <a:rPr lang="en-US" baseline="0">
                <a:cs typeface="Calibri"/>
              </a:rPr>
              <a:t> arrears for residential customers increase between Feb. 2021, during the height of the pandemic, and February 2023 ($826 million, which is $44 million more than Feb 2021).  For low income customers specifically, arrears were at a record high in Feb 2023 (up 38% from the start of the COVID pandemic in March 2020).  </a:t>
            </a:r>
            <a:endParaRPr lang="en-US">
              <a:cs typeface="Calibri"/>
            </a:endParaRPr>
          </a:p>
          <a:p>
            <a:endParaRPr lang="en-US" baseline="0">
              <a:cs typeface="Calibri"/>
            </a:endParaRPr>
          </a:p>
          <a:p>
            <a:r>
              <a:rPr lang="en-US" baseline="0">
                <a:cs typeface="Calibri"/>
              </a:rPr>
              <a:t>Detailed notes in case there are questions: </a:t>
            </a:r>
            <a:r>
              <a:rPr lang="en-US">
                <a:cs typeface="Calibri"/>
              </a:rPr>
              <a:t>Gas and electric companies cannot shut off, and must restore service, to households during the time when a household has a “serious illness” and when there is a “financial hardship”; requires that a registered physician or the local board of health to certify in writing.  </a:t>
            </a:r>
          </a:p>
          <a:p>
            <a:r>
              <a:rPr lang="en-US"/>
              <a:t>Financial Hardship, shall exist when a customer is unable to pay an overdue bill and such customer meets income eligibility requirements for the Low-income Home Energy Assistance program administered by the Massachusetts Department of Housing and Community Development, or its successor, or when the Director of the Department's Consumer Division, or his designee, determines that such a finding is warranted. </a:t>
            </a:r>
            <a:r>
              <a:rPr lang="en-US">
                <a:cs typeface="Calibri"/>
              </a:rPr>
              <a:t> 220 CMR 25.01(2)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54D513-5B2D-42CE-9E2F-7297F9B6C97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7437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energy affordability programs</a:t>
            </a:r>
            <a:r>
              <a:rPr lang="en-US" baseline="0"/>
              <a:t> in place in Massachusetts are part of a toolkit that can assist low income customers pay their bills, and thus avoid disconnection.  The LIDR</a:t>
            </a:r>
            <a:r>
              <a:rPr lang="en-US"/>
              <a:t>s, required since the 1990s,</a:t>
            </a:r>
            <a:r>
              <a:rPr lang="en-US" baseline="0"/>
              <a:t> reduce a customer’s total bill by between 25 and 40%.  A tiered rate was recently approved for one of the large electric utilities, which includes 5 tiers, based on income.  Customers in the lowest income tier will receive 71% off their total bill, and customers in the highest income tier will receive a 32% discount.</a:t>
            </a:r>
          </a:p>
          <a:p>
            <a:endParaRPr lang="en-US" baseline="0"/>
          </a:p>
          <a:p>
            <a:r>
              <a:rPr lang="en-US" baseline="0"/>
              <a:t>Arrearage Management Programs are offered by all utilities, as required by legislation from 2005.  For each month that a customer makes their AMP payment, a portion of their past due amount is forgiven.  Different companies have different total forgiveness limits and different amounts of time for each plan (minimum in practice is one year, but the legislation states the minimum should be 4 months unless good cause is shown).  An annual review is required; we’re advocating for more customer-friendly policies, designed to make it easier for customers to complete their AMP.</a:t>
            </a:r>
          </a:p>
          <a:p>
            <a:endParaRPr lang="en-US" baseline="0"/>
          </a:p>
          <a:p>
            <a:r>
              <a:rPr lang="en-US" baseline="0"/>
              <a:t>Extended payment plans provide customers with more time to pay their past due bills, and also protect a customer from disconnection, similar to an AMP, provided the customer makes the payments according to their plan.  </a:t>
            </a:r>
          </a:p>
          <a:p>
            <a:endParaRPr lang="en-US" baseline="0"/>
          </a:p>
          <a:p>
            <a:r>
              <a:rPr lang="en-US" baseline="0"/>
              <a:t>The Good Neighbor Fund is available for customers with annual household income at 60-80% SMI, who do not qualify for any federally funded assistance programs and who are in need of temporary financial assistance; provides up to $400 per heating season (admin by Salvation Army)</a:t>
            </a:r>
            <a:endParaRPr lang="en-US"/>
          </a:p>
          <a:p>
            <a:endParaRPr lang="en-US" baseline="0"/>
          </a:p>
          <a:p>
            <a:r>
              <a:rPr lang="en-US" baseline="0"/>
              <a:t>Budget billing sets monthly bills at the same amount all year, based on historic usage.  Bills are reset every fall, so if a  customer over or under paid, it’s reconciled, and then the new monthly bill amount is reset.</a:t>
            </a:r>
          </a:p>
        </p:txBody>
      </p:sp>
      <p:sp>
        <p:nvSpPr>
          <p:cNvPr id="4" name="Slide Number Placeholder 3"/>
          <p:cNvSpPr>
            <a:spLocks noGrp="1"/>
          </p:cNvSpPr>
          <p:nvPr>
            <p:ph type="sldNum" sz="quarter" idx="5"/>
          </p:nvPr>
        </p:nvSpPr>
        <p:spPr/>
        <p:txBody>
          <a:bodyPr/>
          <a:lstStyle/>
          <a:p>
            <a:fld id="{9C953321-4533-43F1-AB81-CC3E262B07D0}" type="slidenum">
              <a:rPr lang="en-US" smtClean="0"/>
              <a:t>60</a:t>
            </a:fld>
            <a:endParaRPr lang="en-US"/>
          </a:p>
        </p:txBody>
      </p:sp>
    </p:spTree>
    <p:extLst>
      <p:ext uri="{BB962C8B-B14F-4D97-AF65-F5344CB8AC3E}">
        <p14:creationId xmlns:p14="http://schemas.microsoft.com/office/powerpoint/2010/main" val="199171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background, in Mass, “Low income” in the utility context is 60% of SMI.  The statute sets a safety net threshold at 200% FPL; upper</a:t>
            </a:r>
            <a:r>
              <a:rPr lang="en-US" baseline="0">
                <a:cs typeface="Calibri"/>
              </a:rPr>
              <a:t> bound is HEAP eligibility, which is set by the state at</a:t>
            </a:r>
            <a:r>
              <a:rPr lang="en-US">
                <a:cs typeface="Calibri"/>
              </a:rPr>
              <a:t> 60% SMI.  For example, 200% of FPL</a:t>
            </a:r>
            <a:r>
              <a:rPr lang="en-US" baseline="0">
                <a:cs typeface="Calibri"/>
              </a:rPr>
              <a:t> is </a:t>
            </a:r>
            <a:r>
              <a:rPr lang="en-US" b="1" baseline="0">
                <a:highlight>
                  <a:srgbClr val="FFFF00"/>
                </a:highlight>
                <a:cs typeface="Calibri"/>
              </a:rPr>
              <a:t>$64,300 for a household of 4 </a:t>
            </a:r>
            <a:r>
              <a:rPr lang="en-US" baseline="0">
                <a:cs typeface="Calibri"/>
              </a:rPr>
              <a:t>for 2025, and 60% of SMI is </a:t>
            </a:r>
            <a:r>
              <a:rPr lang="en-US" b="1" baseline="0">
                <a:cs typeface="Calibri"/>
              </a:rPr>
              <a:t>$94,600 for a household of 4.</a:t>
            </a:r>
          </a:p>
          <a:p>
            <a:r>
              <a:rPr lang="en-US" b="0" baseline="0">
                <a:cs typeface="Calibri"/>
              </a:rPr>
              <a:t>HEAP eligibility is set by the </a:t>
            </a:r>
            <a:r>
              <a:rPr lang="en-US"/>
              <a:t>Massachusetts Department of Housing and Community Development, or its successor (Executive Office of Housing and Livable Communities)</a:t>
            </a:r>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54D513-5B2D-42CE-9E2F-7297F9B6C97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2477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background, participation</a:t>
            </a:r>
            <a:r>
              <a:rPr lang="en-US" baseline="0"/>
              <a:t> rates in each distribution companies’ LIDR is between 10 and 27%, with marginally higher enrollment in the smaller companies, so that’s Unitil, Berkshire, and Liberty. We think that around 30% of eligible households are participating statewide. </a:t>
            </a:r>
            <a:r>
              <a:rPr lang="en-US"/>
              <a:t>While this is enrollment in discount rates, I wanted to give an idea of the number of people on the discount rate, and thus potentially eligible for disconnection protections that are based on financial hardship, here are the customer counts and percentages of customers on the LIDR for each electric and gas company. </a:t>
            </a:r>
          </a:p>
        </p:txBody>
      </p:sp>
      <p:sp>
        <p:nvSpPr>
          <p:cNvPr id="4" name="Slide Number Placeholder 3"/>
          <p:cNvSpPr>
            <a:spLocks noGrp="1"/>
          </p:cNvSpPr>
          <p:nvPr>
            <p:ph type="sldNum" sz="quarter" idx="5"/>
          </p:nvPr>
        </p:nvSpPr>
        <p:spPr/>
        <p:txBody>
          <a:bodyPr/>
          <a:lstStyle/>
          <a:p>
            <a:fld id="{9C953321-4533-43F1-AB81-CC3E262B07D0}" type="slidenum">
              <a:rPr lang="en-US" smtClean="0"/>
              <a:t>62</a:t>
            </a:fld>
            <a:endParaRPr lang="en-US"/>
          </a:p>
        </p:txBody>
      </p:sp>
    </p:spTree>
    <p:extLst>
      <p:ext uri="{BB962C8B-B14F-4D97-AF65-F5344CB8AC3E}">
        <p14:creationId xmlns:p14="http://schemas.microsoft.com/office/powerpoint/2010/main" val="2589496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thing to observe here is that, while these low-income programs are super impactful for struggling households, they actually come at a very low overall cost. The RAAF reconciling mechanism through which low income program expenses are recovered represents only about 3% of the typical residential ratepayer's monthly bill. This puts it basically right in between the cost of the EE programs at 6.4% and the Electric Vehicle Program at 0.1%.</a:t>
            </a:r>
          </a:p>
          <a:p>
            <a:endParaRPr lang="en-US">
              <a:cs typeface="Calibri"/>
            </a:endParaRPr>
          </a:p>
          <a:p>
            <a:r>
              <a:rPr lang="en-US">
                <a:cs typeface="Calibri"/>
              </a:rPr>
              <a:t>Values in the chart are based on ERA's 2023 Typical Monthly Electric bill (weighted average rates of the EDCs) and 650 kWh/mo.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54D513-5B2D-42CE-9E2F-7297F9B6C97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760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a:t>
            </a:r>
            <a:r>
              <a:rPr lang="en-US" baseline="0"/>
              <a:t> regards to the shortfall from the LIDR and the AMP, our office has identified some benefits to having all rate classes contribute to these programs, even though the shortfall related to the programs are going to fund programs for the residential class.  we have argued that if customers’ energy bills are affordable, there are likely to be economic and societal benefits across the state, as ratepayers with lower bills may spend that money in their community, supporting economic development and job creation.  Re: societal benefits, there are a range of negative impacts associated with  unaffordable bills, for example increased mobility (leaving homes), reduced food expenditures in cold months, not seeking medical care, and having to make hard choices, to pay for rent or a mortgage, food, medicine, or energy costs.   There is also data showing that people struggling with high bills may engage in energy limiting behavior, such as heating homes with gas stoves or keeping indoor air temperatures at unsafe levels.  We have also asked the DPU to consider funding these programs on a statewide basis, which in effect would lower rates for small companies and increase rates for large companies. We have also advocated for non-ratepayer funds for affordability programs as well as decarbonization initiatives.</a:t>
            </a:r>
            <a:endParaRPr lang="en-US"/>
          </a:p>
        </p:txBody>
      </p:sp>
      <p:sp>
        <p:nvSpPr>
          <p:cNvPr id="4" name="Slide Number Placeholder 3"/>
          <p:cNvSpPr>
            <a:spLocks noGrp="1"/>
          </p:cNvSpPr>
          <p:nvPr>
            <p:ph type="sldNum" sz="quarter" idx="5"/>
          </p:nvPr>
        </p:nvSpPr>
        <p:spPr/>
        <p:txBody>
          <a:bodyPr/>
          <a:lstStyle/>
          <a:p>
            <a:fld id="{9C953321-4533-43F1-AB81-CC3E262B07D0}" type="slidenum">
              <a:rPr lang="en-US" smtClean="0"/>
              <a:t>64</a:t>
            </a:fld>
            <a:endParaRPr lang="en-US"/>
          </a:p>
        </p:txBody>
      </p:sp>
    </p:spTree>
    <p:extLst>
      <p:ext uri="{BB962C8B-B14F-4D97-AF65-F5344CB8AC3E}">
        <p14:creationId xmlns:p14="http://schemas.microsoft.com/office/powerpoint/2010/main" val="3802888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term we gave to debt relief programs to make sure no one has any clue what we’re talking about.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Important note – while this presentation has a narrow focus on system benefits and customer utility-related benefits, there is a vast array of data demonstrating a substantial number of customer benefits associated with avoiding disconnection that include improved financial circumstances, better health outcomes, better education outcomes, greater job stability, etc. Disconnections come at a substantial human cost – things like loss of food, loss of medications requiring refrigeration, negative health and illness consequences (including increases in hospital emergency room visits), and lost wage hours (lost wage hours are particularly high when a disconnection forces a customer to find a new residence, because the moving process costs them additional missed work time, and may even require them to find a new job). So there are substantial broader societal benefits that accrue from reducing disconnections.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Also worth noting that it’s unclear whether disconnections (or the threat thereof) </a:t>
            </a:r>
            <a:r>
              <a:rPr lang="en-US" b="1" i="1"/>
              <a:t>actually</a:t>
            </a:r>
            <a:r>
              <a:rPr lang="en-US" b="0" i="0"/>
              <a:t> result in more revenue collection. Analyses done in some states suggest that this may not be the case. So we have requested that the utilities provide us data regarding the connection between disconnections (or threat thereof) and revenue collection for their operations here in MA. Notably, even this data looks at the issue quite narrowly, as it ignores what a customer might do to afford the payment needed to avoid a disconnection. We already know from research that customers make harmful choices and dangerous sacrifices to manage to make these kinds of payments. They take out loans they cannot possibly afford to pay back, stop paying for essential (potentially life-saving) medications, food, etc. These behaviors may avert one harm but cause another (potentially worse) harm, and also tend to increase the existing financial hardship, making it even less likely that the customer will be able to make their utility payments in the future.</a:t>
            </a:r>
            <a:endParaRPr lang="en-US"/>
          </a:p>
          <a:p>
            <a:endParaRPr lang="en-US"/>
          </a:p>
          <a:p>
            <a:r>
              <a:rPr lang="en-US"/>
              <a:t>Arrearage forgiveness per month is based on total arrears and length of customer AMP – calculated such that if customer makes all their payments for the duration of their AMP their entire arrearage is forgiven. So if a customer is $1200 in arrears and is placed on a one-year AMP, each month $100 is forgiven, so at the end the customer is out of arrears.</a:t>
            </a:r>
          </a:p>
          <a:p>
            <a:endParaRPr lang="en-US"/>
          </a:p>
          <a:p>
            <a:r>
              <a:rPr lang="en-US"/>
              <a:t>Important to acknowledge reasons customers substantially in arrears may stop paying. The most poignant issue, in my opinion, is that these customers (who are already clearly experiencing substantial financial hardship) basically do not benefit at all from payments unless they can pay down the entirety of their arrears – if they remain at risk of disconnection even if they’re paying (because they’re still in arrears the whole time), then payment does nothing to avoid the worst possible outcome. AMPs change that – now, as long as the customer is making their payments, they are protected from disconnection.</a:t>
            </a:r>
          </a:p>
          <a:p>
            <a:endParaRPr lang="en-US"/>
          </a:p>
          <a:p>
            <a:r>
              <a:rPr lang="en-US"/>
              <a:t>To the extent these customers pay into the system when they otherwise would not have (or would have paid less), the AMPs reduce the amount of bad debt that will eventually be recovered from ratepayers.</a:t>
            </a:r>
          </a:p>
          <a:p>
            <a:endParaRPr lang="en-US"/>
          </a:p>
        </p:txBody>
      </p:sp>
      <p:sp>
        <p:nvSpPr>
          <p:cNvPr id="4" name="Slide Number Placeholder 3"/>
          <p:cNvSpPr>
            <a:spLocks noGrp="1"/>
          </p:cNvSpPr>
          <p:nvPr>
            <p:ph type="sldNum" sz="quarter" idx="5"/>
          </p:nvPr>
        </p:nvSpPr>
        <p:spPr/>
        <p:txBody>
          <a:bodyPr/>
          <a:lstStyle/>
          <a:p>
            <a:fld id="{9C953321-4533-43F1-AB81-CC3E262B07D0}" type="slidenum">
              <a:rPr lang="en-US" smtClean="0"/>
              <a:t>65</a:t>
            </a:fld>
            <a:endParaRPr lang="en-US"/>
          </a:p>
        </p:txBody>
      </p:sp>
    </p:spTree>
    <p:extLst>
      <p:ext uri="{BB962C8B-B14F-4D97-AF65-F5344CB8AC3E}">
        <p14:creationId xmlns:p14="http://schemas.microsoft.com/office/powerpoint/2010/main" val="662328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because the income threshold is the same, a customer applying to enroll in an AMP will also be enrolled in the LIDR if they are not already.</a:t>
            </a:r>
          </a:p>
          <a:p>
            <a:endParaRPr lang="en-US"/>
          </a:p>
          <a:p>
            <a:r>
              <a:rPr lang="en-US"/>
              <a:t>Statute: St. 2005, c. 140, § 17  (https://malegislature.gov/Laws/SessionLaws/Acts/2005/Chapter140)</a:t>
            </a:r>
          </a:p>
        </p:txBody>
      </p:sp>
      <p:sp>
        <p:nvSpPr>
          <p:cNvPr id="4" name="Slide Number Placeholder 3"/>
          <p:cNvSpPr>
            <a:spLocks noGrp="1"/>
          </p:cNvSpPr>
          <p:nvPr>
            <p:ph type="sldNum" sz="quarter" idx="5"/>
          </p:nvPr>
        </p:nvSpPr>
        <p:spPr/>
        <p:txBody>
          <a:bodyPr/>
          <a:lstStyle/>
          <a:p>
            <a:fld id="{9C953321-4533-43F1-AB81-CC3E262B07D0}" type="slidenum">
              <a:rPr lang="en-US" smtClean="0"/>
              <a:t>66</a:t>
            </a:fld>
            <a:endParaRPr lang="en-US"/>
          </a:p>
        </p:txBody>
      </p:sp>
    </p:spTree>
    <p:extLst>
      <p:ext uri="{BB962C8B-B14F-4D97-AF65-F5344CB8AC3E}">
        <p14:creationId xmlns:p14="http://schemas.microsoft.com/office/powerpoint/2010/main" val="3078018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lot of concerns about</a:t>
            </a:r>
            <a:r>
              <a:rPr lang="en-US" baseline="0"/>
              <a:t> affordability in Massachusetts right now with spikes in natural gas prices and recent increases to bills (linked to energy efficiency programs).  Here is AMP cost comparison across utilities – can see that overall AMPs are a relatively small part of revenue, but there’s notable variance.  No specific cap on AMP or LIDR costs, but LIDR costs especially are reviewed in rate cases (just and reasonable rates standard).</a:t>
            </a:r>
            <a:endParaRPr lang="en-US"/>
          </a:p>
        </p:txBody>
      </p:sp>
      <p:sp>
        <p:nvSpPr>
          <p:cNvPr id="4" name="Slide Number Placeholder 3"/>
          <p:cNvSpPr>
            <a:spLocks noGrp="1"/>
          </p:cNvSpPr>
          <p:nvPr>
            <p:ph type="sldNum" sz="quarter" idx="5"/>
          </p:nvPr>
        </p:nvSpPr>
        <p:spPr/>
        <p:txBody>
          <a:bodyPr/>
          <a:lstStyle/>
          <a:p>
            <a:fld id="{9C953321-4533-43F1-AB81-CC3E262B07D0}" type="slidenum">
              <a:rPr lang="en-US" smtClean="0"/>
              <a:t>67</a:t>
            </a:fld>
            <a:endParaRPr lang="en-US"/>
          </a:p>
        </p:txBody>
      </p:sp>
    </p:spTree>
    <p:extLst>
      <p:ext uri="{BB962C8B-B14F-4D97-AF65-F5344CB8AC3E}">
        <p14:creationId xmlns:p14="http://schemas.microsoft.com/office/powerpoint/2010/main" val="180824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71E62-BE5E-934F-B87B-766FA5B2FB08}" type="slidenum">
              <a:rPr lang="en-US" smtClean="0"/>
              <a:t>10</a:t>
            </a:fld>
            <a:endParaRPr lang="en-US"/>
          </a:p>
        </p:txBody>
      </p:sp>
    </p:spTree>
    <p:extLst>
      <p:ext uri="{BB962C8B-B14F-4D97-AF65-F5344CB8AC3E}">
        <p14:creationId xmlns:p14="http://schemas.microsoft.com/office/powerpoint/2010/main" val="49920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in MA there’s a working group that includes the regulated distribution companies and various stakeholders (AGO, National Consumer Law Center, Low-income Energy Affordability Network, Community Action Partnership (“CAP”) agencies, etc.) that was created to make space for parties to educate each other and work on improvements. Helps promote collaboration and compromise between parties, and avoid formal and adversarial proceedings before the DPU. For the moment, this is where our advocacy is concentrated. Formal proceedings are a last resort.</a:t>
            </a:r>
          </a:p>
          <a:p>
            <a:endParaRPr lang="en-US"/>
          </a:p>
          <a:p>
            <a:r>
              <a:rPr lang="en-US"/>
              <a:t>Stay-out period = amount of time a customer must “stay out” of an AMP in between completing or defaulting out of one AMP and beginning another AMP.</a:t>
            </a:r>
          </a:p>
          <a:p>
            <a:endParaRPr lang="en-US"/>
          </a:p>
          <a:p>
            <a:r>
              <a:rPr lang="en-US"/>
              <a:t>Grace period – time following a missed payment before customer defaults out of their AMP. During grace period customer can cure their deficiency and their AMP plan remains unchanged.</a:t>
            </a:r>
          </a:p>
          <a:p>
            <a:endParaRPr lang="en-US"/>
          </a:p>
          <a:p>
            <a:r>
              <a:rPr lang="en-US"/>
              <a:t>In MA the Companies have to file an AMP plan with the DPU every year. These are basically approved upon filing, so they do not necessarily beget proceedings of any kind – unless a party decides to request formal proceedings to address disputed issues (that could not be resolved through conversations with the working group).</a:t>
            </a:r>
          </a:p>
          <a:p>
            <a:endParaRPr lang="en-US"/>
          </a:p>
          <a:p>
            <a:r>
              <a:rPr lang="en-US"/>
              <a:t>Unnecessary enrollments – customers who will be receiving assistance through the Home Energy Assistance Program (“HEAP”) that will be sufficient to cover their arrears. These customers will resolve their arrears as soon as assistance is distributed, and will not benefit from placement onto an AMP.</a:t>
            </a:r>
          </a:p>
        </p:txBody>
      </p:sp>
      <p:sp>
        <p:nvSpPr>
          <p:cNvPr id="4" name="Slide Number Placeholder 3"/>
          <p:cNvSpPr>
            <a:spLocks noGrp="1"/>
          </p:cNvSpPr>
          <p:nvPr>
            <p:ph type="sldNum" sz="quarter" idx="5"/>
          </p:nvPr>
        </p:nvSpPr>
        <p:spPr/>
        <p:txBody>
          <a:bodyPr/>
          <a:lstStyle/>
          <a:p>
            <a:fld id="{9C953321-4533-43F1-AB81-CC3E262B07D0}" type="slidenum">
              <a:rPr lang="en-US" smtClean="0"/>
              <a:t>68</a:t>
            </a:fld>
            <a:endParaRPr lang="en-US"/>
          </a:p>
        </p:txBody>
      </p:sp>
    </p:spTree>
    <p:extLst>
      <p:ext uri="{BB962C8B-B14F-4D97-AF65-F5344CB8AC3E}">
        <p14:creationId xmlns:p14="http://schemas.microsoft.com/office/powerpoint/2010/main" val="160386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term low-income itself is a barrier to participation. Many customers do not consider themselves low-income and so think the program is not for them and they would not qualify. For others, a sense of pride causes them to balk at participating in programs marketed as being for “low-income” people/families. Instead, use terms like “income-qualified” or “income eligible.”</a:t>
            </a:r>
          </a:p>
          <a:p>
            <a:endParaRPr lang="en-US"/>
          </a:p>
          <a:p>
            <a:r>
              <a:rPr lang="en-US"/>
              <a:t>For the love of god stop saying “arrears” or “arrearage” – nobody knows what those mean but us niche policy wonks. Even Adobe (</a:t>
            </a:r>
            <a:r>
              <a:rPr lang="en-US" b="1" i="1"/>
              <a:t>Adobe!!</a:t>
            </a:r>
            <a:r>
              <a:rPr lang="en-US" b="0" i="0"/>
              <a:t>) does not know that word – it gets flagged as misspelled if you use it in a comment box in a pdf. It’s not scientific, but I reached out to several highly educated folks in my social network and only a single person was able to tentatively answer correctly when I asked if they new what “arrears” or “arrearage” meant. Just say “debt forgiveness” or “debt management” like a normal human being.</a:t>
            </a:r>
            <a:endParaRPr lang="en-US"/>
          </a:p>
        </p:txBody>
      </p:sp>
      <p:sp>
        <p:nvSpPr>
          <p:cNvPr id="4" name="Slide Number Placeholder 3"/>
          <p:cNvSpPr>
            <a:spLocks noGrp="1"/>
          </p:cNvSpPr>
          <p:nvPr>
            <p:ph type="sldNum" sz="quarter" idx="5"/>
          </p:nvPr>
        </p:nvSpPr>
        <p:spPr/>
        <p:txBody>
          <a:bodyPr/>
          <a:lstStyle/>
          <a:p>
            <a:fld id="{9C953321-4533-43F1-AB81-CC3E262B07D0}" type="slidenum">
              <a:rPr lang="en-US" smtClean="0"/>
              <a:t>69</a:t>
            </a:fld>
            <a:endParaRPr lang="en-US"/>
          </a:p>
        </p:txBody>
      </p:sp>
    </p:spTree>
    <p:extLst>
      <p:ext uri="{BB962C8B-B14F-4D97-AF65-F5344CB8AC3E}">
        <p14:creationId xmlns:p14="http://schemas.microsoft.com/office/powerpoint/2010/main" val="3157206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Probably self-evident due to likely failure to end within 15 minutes …</a:t>
            </a:r>
          </a:p>
          <a:p>
            <a:endParaRPr lang="en-US"/>
          </a:p>
          <a:p>
            <a:r>
              <a:rPr lang="en-US"/>
              <a:t>https://eeaonline.eea.state.ma.us/DPU/Fileroom/dockets/bynumber</a:t>
            </a:r>
          </a:p>
          <a:p>
            <a:endParaRPr lang="en-US"/>
          </a:p>
          <a:p>
            <a:r>
              <a:rPr lang="en-US"/>
              <a:t>The Energy Affordability Docket (DPU 24-15) was initiated by the DPU to broadly explore energy burden and energy affordability for residential ratepayers. The </a:t>
            </a:r>
            <a:r>
              <a:rPr lang="en-US" err="1"/>
              <a:t>Fileroom</a:t>
            </a:r>
            <a:r>
              <a:rPr lang="en-US"/>
              <a:t> format is rather … noisy, shall we say? I recommend liberal use of “ctrl + F” to find your way to “comments” or, perhaps, filings by certain parties.</a:t>
            </a:r>
          </a:p>
          <a:p>
            <a:endParaRPr lang="en-US"/>
          </a:p>
          <a:p>
            <a:endParaRPr lang="en-US"/>
          </a:p>
        </p:txBody>
      </p:sp>
      <p:sp>
        <p:nvSpPr>
          <p:cNvPr id="4" name="Slide Number Placeholder 3"/>
          <p:cNvSpPr>
            <a:spLocks noGrp="1"/>
          </p:cNvSpPr>
          <p:nvPr>
            <p:ph type="sldNum" sz="quarter" idx="5"/>
          </p:nvPr>
        </p:nvSpPr>
        <p:spPr/>
        <p:txBody>
          <a:bodyPr/>
          <a:lstStyle/>
          <a:p>
            <a:fld id="{9C953321-4533-43F1-AB81-CC3E262B07D0}" type="slidenum">
              <a:rPr lang="en-US" smtClean="0"/>
              <a:t>70</a:t>
            </a:fld>
            <a:endParaRPr lang="en-US"/>
          </a:p>
        </p:txBody>
      </p:sp>
    </p:spTree>
    <p:extLst>
      <p:ext uri="{BB962C8B-B14F-4D97-AF65-F5344CB8AC3E}">
        <p14:creationId xmlns:p14="http://schemas.microsoft.com/office/powerpoint/2010/main" val="38890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Roger Colton is an attorney and economist.  He is the owner of the firm Fisher, Sheehan &amp; Colton, Public Finance and General Economics, of Belmont (MA).  He can be reached at </a:t>
            </a:r>
            <a:r>
              <a:rPr lang="en-US">
                <a:hlinkClick r:id="rId3"/>
              </a:rPr>
              <a:t>roger@fsconline.com</a:t>
            </a:r>
            <a:r>
              <a:rPr lang="en-US"/>
              <a:t>.  </a:t>
            </a:r>
          </a:p>
        </p:txBody>
      </p:sp>
      <p:sp>
        <p:nvSpPr>
          <p:cNvPr id="4" name="Slide Number Placeholder 3"/>
          <p:cNvSpPr>
            <a:spLocks noGrp="1"/>
          </p:cNvSpPr>
          <p:nvPr>
            <p:ph type="sldNum" sz="quarter" idx="5"/>
          </p:nvPr>
        </p:nvSpPr>
        <p:spPr/>
        <p:txBody>
          <a:bodyPr/>
          <a:lstStyle/>
          <a:p>
            <a:fld id="{B555E92B-CFCA-42BE-9B07-319623DE025B}" type="slidenum">
              <a:rPr lang="en-US" smtClean="0"/>
              <a:t>73</a:t>
            </a:fld>
            <a:endParaRPr lang="en-US"/>
          </a:p>
        </p:txBody>
      </p:sp>
    </p:spTree>
    <p:extLst>
      <p:ext uri="{BB962C8B-B14F-4D97-AF65-F5344CB8AC3E}">
        <p14:creationId xmlns:p14="http://schemas.microsoft.com/office/powerpoint/2010/main" val="876212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55E92B-CFCA-42BE-9B07-319623DE025B}" type="slidenum">
              <a:rPr lang="en-US" smtClean="0"/>
              <a:t>74</a:t>
            </a:fld>
            <a:endParaRPr lang="en-US"/>
          </a:p>
        </p:txBody>
      </p:sp>
    </p:spTree>
    <p:extLst>
      <p:ext uri="{BB962C8B-B14F-4D97-AF65-F5344CB8AC3E}">
        <p14:creationId xmlns:p14="http://schemas.microsoft.com/office/powerpoint/2010/main" val="2936244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Pennsylvania PUC’s Bureau of Consumer Services annually publishes its report titled Universal Service Programs and Collections Performance.  The 2023 Report (September 2024) included data consistent with prior years.  The BCS report shows that the average arrears of “Confirmed Low-Income” customers, as well as the “termination rate” of Confirmed Low-Income customers, is much higher than for residential customers as a whole.  In Pennsylvania, “Confirmed Low-Income” is a term of art, defined by PUC regulation, to include any customer for whom the utility has reasonable information demonstrating low-income status.  Such information can be provided in payment plan negotiations, in requests to be exempt from winter shutoffs, or through other processes.  It can be self-attested.</a:t>
            </a:r>
          </a:p>
        </p:txBody>
      </p:sp>
      <p:sp>
        <p:nvSpPr>
          <p:cNvPr id="4" name="Slide Number Placeholder 3"/>
          <p:cNvSpPr>
            <a:spLocks noGrp="1"/>
          </p:cNvSpPr>
          <p:nvPr>
            <p:ph type="sldNum" sz="quarter" idx="5"/>
          </p:nvPr>
        </p:nvSpPr>
        <p:spPr/>
        <p:txBody>
          <a:bodyPr/>
          <a:lstStyle/>
          <a:p>
            <a:fld id="{B555E92B-CFCA-42BE-9B07-319623DE025B}" type="slidenum">
              <a:rPr lang="en-US" smtClean="0"/>
              <a:t>75</a:t>
            </a:fld>
            <a:endParaRPr lang="en-US"/>
          </a:p>
        </p:txBody>
      </p:sp>
    </p:spTree>
    <p:extLst>
      <p:ext uri="{BB962C8B-B14F-4D97-AF65-F5344CB8AC3E}">
        <p14:creationId xmlns:p14="http://schemas.microsoft.com/office/powerpoint/2010/main" val="2439137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Pursuant to a Commission decision in the late 1980s, only subsequently built into state statute, each utility developed a “customer assistance program.  (CAP).  By PUC regulation, these CAPs must be periodically evaluated by an independent third party.  The “payment coverage ratio” calculates the percentage of bill actually paid (amount of payment in numerator; amount of bill in denominator). The “net change” is the change for the CAP population minus the change for the comparison population.  For example, if CAP improved by 15% and the comparison population improved by 3%, the “net change” is 12%.  If CAP improved by 15% and the comparison declined by 5%, the “net change” is 20%.  </a:t>
            </a:r>
          </a:p>
          <a:p>
            <a:endParaRPr lang="en-US"/>
          </a:p>
          <a:p>
            <a:r>
              <a:rPr lang="en-US"/>
              <a:t>The evaluations found across-the-board that offering affordable payments </a:t>
            </a:r>
            <a:r>
              <a:rPr lang="en-US" i="1" u="sng"/>
              <a:t>increased</a:t>
            </a:r>
            <a:r>
              <a:rPr lang="en-US"/>
              <a:t> the payment coverage ratios. And not by “a little” but by “a lot.”  These findings are consistent with the basis the Pennsylvania PUC used to adopt the programs in the first instance.  The programs were adopted as an outcome of an investigation by the PA PUC into how to control </a:t>
            </a:r>
            <a:r>
              <a:rPr lang="en-US" err="1"/>
              <a:t>uncollectables</a:t>
            </a:r>
            <a:r>
              <a:rPr lang="en-US"/>
              <a:t>, NOT on how to address low-income energy needs.  </a:t>
            </a:r>
          </a:p>
        </p:txBody>
      </p:sp>
      <p:sp>
        <p:nvSpPr>
          <p:cNvPr id="4" name="Slide Number Placeholder 3"/>
          <p:cNvSpPr>
            <a:spLocks noGrp="1"/>
          </p:cNvSpPr>
          <p:nvPr>
            <p:ph type="sldNum" sz="quarter" idx="5"/>
          </p:nvPr>
        </p:nvSpPr>
        <p:spPr/>
        <p:txBody>
          <a:bodyPr/>
          <a:lstStyle/>
          <a:p>
            <a:fld id="{B555E92B-CFCA-42BE-9B07-319623DE025B}" type="slidenum">
              <a:rPr lang="en-US" smtClean="0"/>
              <a:t>76</a:t>
            </a:fld>
            <a:endParaRPr lang="en-US"/>
          </a:p>
        </p:txBody>
      </p:sp>
    </p:spTree>
    <p:extLst>
      <p:ext uri="{BB962C8B-B14F-4D97-AF65-F5344CB8AC3E}">
        <p14:creationId xmlns:p14="http://schemas.microsoft.com/office/powerpoint/2010/main" val="2913057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Jersey Board of Public Utilities (BPU) also adopted an affordability programs, called the Universal Service Fund (USF).  The evaluation of the USF found that as bill burdens became affordable as a percentage of income, the bills were more completely paid. The Table above, for example, shows that between 82.5% and 92% of customers with burdens of 2% or less paid 100% or more of their bills –a payment of more than 100% indicates the customer is paying their entire bill for current service plus retiring some arrears– while fewer than 60% of customers with burdens of 8% or more paid 100% of their bill.  </a:t>
            </a:r>
          </a:p>
          <a:p>
            <a:endParaRPr lang="en-US"/>
          </a:p>
          <a:p>
            <a:r>
              <a:rPr lang="en-US"/>
              <a:t>Conversely, while 40% or more of customers with burdens of 6% or higher paid only 50% to 90% of their bills, much fewer (2.7% to 6.0%) of customers with burdens of 3% or less had payment coverage ratios that low.  </a:t>
            </a:r>
          </a:p>
        </p:txBody>
      </p:sp>
      <p:sp>
        <p:nvSpPr>
          <p:cNvPr id="4" name="Slide Number Placeholder 3"/>
          <p:cNvSpPr>
            <a:spLocks noGrp="1"/>
          </p:cNvSpPr>
          <p:nvPr>
            <p:ph type="sldNum" sz="quarter" idx="5"/>
          </p:nvPr>
        </p:nvSpPr>
        <p:spPr/>
        <p:txBody>
          <a:bodyPr/>
          <a:lstStyle/>
          <a:p>
            <a:fld id="{B555E92B-CFCA-42BE-9B07-319623DE025B}" type="slidenum">
              <a:rPr lang="en-US" smtClean="0"/>
              <a:t>77</a:t>
            </a:fld>
            <a:endParaRPr lang="en-US"/>
          </a:p>
        </p:txBody>
      </p:sp>
    </p:spTree>
    <p:extLst>
      <p:ext uri="{BB962C8B-B14F-4D97-AF65-F5344CB8AC3E}">
        <p14:creationId xmlns:p14="http://schemas.microsoft.com/office/powerpoint/2010/main" val="4161287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not involving by a state-regulated utility, the Philadelphia City Council unanimously approved legislation directing the Philadelphia Water Department to implement what was called, in the legislation, the Income-based Water Rate Affordability Program (IWRAP).  That program became operationally known as TAP (Tiered Assistance Program).  The TAP caps bills for low-income customers (at or below 150% Poverty Level) at an affordable percentage of income.  </a:t>
            </a:r>
          </a:p>
        </p:txBody>
      </p:sp>
      <p:sp>
        <p:nvSpPr>
          <p:cNvPr id="4" name="Slide Number Placeholder 3"/>
          <p:cNvSpPr>
            <a:spLocks noGrp="1"/>
          </p:cNvSpPr>
          <p:nvPr>
            <p:ph type="sldNum" sz="quarter" idx="5"/>
          </p:nvPr>
        </p:nvSpPr>
        <p:spPr/>
        <p:txBody>
          <a:bodyPr/>
          <a:lstStyle/>
          <a:p>
            <a:fld id="{B555E92B-CFCA-42BE-9B07-319623DE025B}" type="slidenum">
              <a:rPr lang="en-US" smtClean="0"/>
              <a:t>78</a:t>
            </a:fld>
            <a:endParaRPr lang="en-US"/>
          </a:p>
        </p:txBody>
      </p:sp>
    </p:spTree>
    <p:extLst>
      <p:ext uri="{BB962C8B-B14F-4D97-AF65-F5344CB8AC3E}">
        <p14:creationId xmlns:p14="http://schemas.microsoft.com/office/powerpoint/2010/main" val="126494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85863"/>
            <a:ext cx="5759450" cy="3240087"/>
          </a:xfrm>
        </p:spPr>
      </p:sp>
      <p:sp>
        <p:nvSpPr>
          <p:cNvPr id="3" name="Notes Placeholder 2"/>
          <p:cNvSpPr>
            <a:spLocks noGrp="1"/>
          </p:cNvSpPr>
          <p:nvPr>
            <p:ph type="body" idx="1"/>
          </p:nvPr>
        </p:nvSpPr>
        <p:spPr/>
        <p:txBody>
          <a:bodyPr/>
          <a:lstStyle/>
          <a:p>
            <a:r>
              <a:rPr lang="en-US"/>
              <a:t>When one examines the impact of Philadelphia’s TAP, you need to start with what was happening </a:t>
            </a:r>
            <a:r>
              <a:rPr lang="en-US" i="1" u="sng"/>
              <a:t>before</a:t>
            </a:r>
            <a:r>
              <a:rPr lang="en-US"/>
              <a:t> TAP came into being.  That can be examined by looking at the percentage of low-income customers who enter TAP with a pre-existing arrears and what those arrearage balances (in dollars) were (on average).  </a:t>
            </a:r>
          </a:p>
          <a:p>
            <a:endParaRPr lang="en-US"/>
          </a:p>
          <a:p>
            <a:r>
              <a:rPr lang="en-US"/>
              <a:t>The top Chart above shows that from the very beginning, low-income customers were not able to pay their bills before enrolling in TAP.  Consistently close to 100% of TAP participants are entering the program with pre-existing arrears. That observation will be important time and time again, and will be referenced multiple times below.  </a:t>
            </a:r>
          </a:p>
          <a:p>
            <a:endParaRPr lang="en-US"/>
          </a:p>
          <a:p>
            <a:r>
              <a:rPr lang="en-US"/>
              <a:t>The bottom Chart shows that the arrearage balances being carried with</a:t>
            </a:r>
            <a:r>
              <a:rPr lang="en-US" i="1" u="sng"/>
              <a:t>out</a:t>
            </a:r>
            <a:r>
              <a:rPr lang="en-US"/>
              <a:t> the affordability program were substantial, frequently reaching $2,500 or more.</a:t>
            </a:r>
          </a:p>
        </p:txBody>
      </p:sp>
      <p:sp>
        <p:nvSpPr>
          <p:cNvPr id="4" name="Slide Number Placeholder 3"/>
          <p:cNvSpPr>
            <a:spLocks noGrp="1"/>
          </p:cNvSpPr>
          <p:nvPr>
            <p:ph type="sldNum" sz="quarter" idx="5"/>
          </p:nvPr>
        </p:nvSpPr>
        <p:spPr/>
        <p:txBody>
          <a:bodyPr/>
          <a:lstStyle/>
          <a:p>
            <a:fld id="{FD10D8EB-E546-4F23-8AC8-44D51E664164}" type="slidenum">
              <a:rPr lang="en-US" smtClean="0"/>
              <a:t>79</a:t>
            </a:fld>
            <a:endParaRPr lang="en-US"/>
          </a:p>
        </p:txBody>
      </p:sp>
    </p:spTree>
    <p:extLst>
      <p:ext uri="{BB962C8B-B14F-4D97-AF65-F5344CB8AC3E}">
        <p14:creationId xmlns:p14="http://schemas.microsoft.com/office/powerpoint/2010/main" val="12899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F2A607-A73F-431C-8782-243DB60233ED}" type="slidenum">
              <a:rPr lang="en-US" smtClean="0"/>
              <a:t>11</a:t>
            </a:fld>
            <a:endParaRPr lang="en-US"/>
          </a:p>
        </p:txBody>
      </p:sp>
    </p:spTree>
    <p:extLst>
      <p:ext uri="{BB962C8B-B14F-4D97-AF65-F5344CB8AC3E}">
        <p14:creationId xmlns:p14="http://schemas.microsoft.com/office/powerpoint/2010/main" val="1669062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comparison shows the difference in low-income payment patterns before and after TAP participation as well.  The top Chart  shows the number of </a:t>
            </a:r>
            <a:r>
              <a:rPr lang="en-US" i="1" u="sng"/>
              <a:t>new</a:t>
            </a:r>
            <a:r>
              <a:rPr lang="en-US"/>
              <a:t> TAP enrollees (the bars) against the number of new TAP  enrollees with arrears (the line).  As observed earlier, nearly all low-income customers enrolling in TAP bring unpaid bills with them.  In contrast, the bottom chart shows the number of TAP bills issued each month (the bars) against the number of TAP bills that were issued that carried a long-term (120+ days) unpaid balance at the time the bill was issued.  </a:t>
            </a:r>
          </a:p>
          <a:p>
            <a:endParaRPr lang="en-US"/>
          </a:p>
          <a:p>
            <a:r>
              <a:rPr lang="en-US"/>
              <a:t>TAP has not </a:t>
            </a:r>
            <a:r>
              <a:rPr lang="en-US" i="1" u="sng"/>
              <a:t>eliminated</a:t>
            </a:r>
            <a:r>
              <a:rPr lang="en-US"/>
              <a:t> unpaid bills by low-income customers. However, the improvement has been enormous.  </a:t>
            </a:r>
          </a:p>
          <a:p>
            <a:endParaRPr lang="en-US"/>
          </a:p>
          <a:p>
            <a:r>
              <a:rPr lang="en-US"/>
              <a:t>One can see that the number (and percent) of TAP participants with an arrearage of 120 or more days appearing on their bill has levelled off at around 25% of the TAP population. While the availability of COVID-related emergency federal water assistance in 2021 helped bring those arrearages down even further,  the proportion of low-income accounts with long-term TAP arrears over time relative to the proportion of low-income accounts entering TAP with pre-existing arrears is dramatically lower than the percentage of low-income customers enrolling in TAP with huge pre-existing arrears.  </a:t>
            </a:r>
          </a:p>
        </p:txBody>
      </p:sp>
      <p:sp>
        <p:nvSpPr>
          <p:cNvPr id="4" name="Slide Number Placeholder 3"/>
          <p:cNvSpPr>
            <a:spLocks noGrp="1"/>
          </p:cNvSpPr>
          <p:nvPr>
            <p:ph type="sldNum" sz="quarter" idx="5"/>
          </p:nvPr>
        </p:nvSpPr>
        <p:spPr/>
        <p:txBody>
          <a:bodyPr/>
          <a:lstStyle/>
          <a:p>
            <a:fld id="{FD10D8EB-E546-4F23-8AC8-44D51E664164}" type="slidenum">
              <a:rPr lang="en-US" smtClean="0"/>
              <a:t>80</a:t>
            </a:fld>
            <a:endParaRPr lang="en-US"/>
          </a:p>
        </p:txBody>
      </p:sp>
    </p:spTree>
    <p:extLst>
      <p:ext uri="{BB962C8B-B14F-4D97-AF65-F5344CB8AC3E}">
        <p14:creationId xmlns:p14="http://schemas.microsoft.com/office/powerpoint/2010/main" val="688011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4100"/>
            <a:ext cx="5852160" cy="4002384"/>
          </a:xfrm>
        </p:spPr>
        <p:txBody>
          <a:bodyPr/>
          <a:lstStyle/>
          <a:p>
            <a:r>
              <a:rPr lang="en-US"/>
              <a:t>TAP payments substantially improve as measured by the “Payment Coverage Ratio” shown in this Chart. As in the Pennsylvania and New Jersey data above, the Payment Coverage Ratio is a simple ratio.  It calculates the percentage of a bill that is being paid by placing the dollars of payments in the numerator and the dollars of bills in the denominator.  </a:t>
            </a:r>
          </a:p>
          <a:p>
            <a:endParaRPr lang="en-US"/>
          </a:p>
          <a:p>
            <a:r>
              <a:rPr lang="en-US"/>
              <a:t>The Chart above shows that TAP has taken that low-income population, nearly 100% of which was behind on their bill payments upon entering the program,  and converted those low-income customers into reasonably good-paying customers.  The Chart above shows two important things: (1) TAP customers are consistently paying 80% (or more) of their bills; and (2) the Bill Payment Coverage ratio demonstrates a noticeable </a:t>
            </a:r>
            <a:r>
              <a:rPr lang="en-US" i="1" u="sng"/>
              <a:t>upward</a:t>
            </a:r>
            <a:r>
              <a:rPr lang="en-US"/>
              <a:t> trend.  The longer a TAP participant remains on TAP, the better their bill payment patterns become.  </a:t>
            </a:r>
          </a:p>
          <a:p>
            <a:endParaRPr lang="en-US"/>
          </a:p>
          <a:p>
            <a:endParaRPr lang="en-US"/>
          </a:p>
        </p:txBody>
      </p:sp>
      <p:sp>
        <p:nvSpPr>
          <p:cNvPr id="4" name="Slide Number Placeholder 3"/>
          <p:cNvSpPr>
            <a:spLocks noGrp="1"/>
          </p:cNvSpPr>
          <p:nvPr>
            <p:ph type="sldNum" sz="quarter" idx="5"/>
          </p:nvPr>
        </p:nvSpPr>
        <p:spPr/>
        <p:txBody>
          <a:bodyPr/>
          <a:lstStyle/>
          <a:p>
            <a:fld id="{FD10D8EB-E546-4F23-8AC8-44D51E664164}" type="slidenum">
              <a:rPr lang="en-US" smtClean="0"/>
              <a:t>81</a:t>
            </a:fld>
            <a:endParaRPr lang="en-US"/>
          </a:p>
        </p:txBody>
      </p:sp>
    </p:spTree>
    <p:extLst>
      <p:ext uri="{BB962C8B-B14F-4D97-AF65-F5344CB8AC3E}">
        <p14:creationId xmlns:p14="http://schemas.microsoft.com/office/powerpoint/2010/main" val="4243341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092512"/>
          </a:xfrm>
        </p:spPr>
        <p:txBody>
          <a:bodyPr/>
          <a:lstStyle/>
          <a:p>
            <a:r>
              <a:rPr lang="en-US"/>
              <a:t>Knowing that more than 90% of TAP participants enter the program with pre-existing arrears, the next question would be: “does TAP help low-income customers </a:t>
            </a:r>
            <a:r>
              <a:rPr lang="en-US" i="1" u="sng"/>
              <a:t>improve</a:t>
            </a:r>
            <a:r>
              <a:rPr lang="en-US" i="0" u="none"/>
              <a:t> their bill payment patterns?”  This Table shows the percentage of bills paid by the 12-month mark after a bill is received (for TAP participants and for low-income customers not on TAP). It shows the same data (i.e. the percentage of bills paid) by the 24-month mark after a bill is received as well.  For years prior to FY2018 (the year TAP began), of course, there was no TAP, so the numbers show only how much of a low-income bill is paid with</a:t>
            </a:r>
            <a:r>
              <a:rPr lang="en-US" i="1" u="sng"/>
              <a:t>out</a:t>
            </a:r>
            <a:r>
              <a:rPr lang="en-US" i="0" u="none"/>
              <a:t> TAP.   </a:t>
            </a:r>
          </a:p>
          <a:p>
            <a:endParaRPr lang="en-US"/>
          </a:p>
          <a:p>
            <a:r>
              <a:rPr lang="en-US" i="0" u="none"/>
              <a:t>At the 12-month mark, TAP customers have paid more than 70% of the bills they received. In contrast, at the 12-month mark, low-income customers </a:t>
            </a:r>
            <a:r>
              <a:rPr lang="en-US" i="1" u="sng"/>
              <a:t>not</a:t>
            </a:r>
            <a:r>
              <a:rPr lang="en-US" i="0" u="none"/>
              <a:t> participating in TAP have paid only 36% (FY2018) to 46% (FY2021) of the bills they have received. At the 24-month mark, TAP customers are paying between 80% and 90% of the bills they have received.  In contrast, low-income customers </a:t>
            </a:r>
            <a:r>
              <a:rPr lang="en-US" i="1" u="sng"/>
              <a:t>not</a:t>
            </a:r>
            <a:r>
              <a:rPr lang="en-US" i="0" u="none"/>
              <a:t> participating in TAP  have paid only 45% (FY2018) to 63% (FY2021) of the bills they received by Month 24.  </a:t>
            </a:r>
          </a:p>
          <a:p>
            <a:endParaRPr lang="en-US"/>
          </a:p>
          <a:p>
            <a:r>
              <a:rPr lang="en-US" i="0" u="none"/>
              <a:t>TAP has substantially reduced the number of low-income disconnections. When more people pay more of their bill, the number of nonpayment disconnections decreases.  In addition, when PWD issues a bill to a TAP participant, it knows that it will receive a higher percentage of payment in return than when it issues a bill to a low-income customer </a:t>
            </a:r>
            <a:r>
              <a:rPr lang="en-US" i="1" u="sng"/>
              <a:t>not</a:t>
            </a:r>
            <a:r>
              <a:rPr lang="en-US" i="0" u="none"/>
              <a:t> on TAP.  </a:t>
            </a:r>
          </a:p>
        </p:txBody>
      </p:sp>
      <p:sp>
        <p:nvSpPr>
          <p:cNvPr id="4" name="Slide Number Placeholder 3"/>
          <p:cNvSpPr>
            <a:spLocks noGrp="1"/>
          </p:cNvSpPr>
          <p:nvPr>
            <p:ph type="sldNum" sz="quarter" idx="5"/>
          </p:nvPr>
        </p:nvSpPr>
        <p:spPr/>
        <p:txBody>
          <a:bodyPr/>
          <a:lstStyle/>
          <a:p>
            <a:fld id="{FD10D8EB-E546-4F23-8AC8-44D51E664164}" type="slidenum">
              <a:rPr lang="en-US" smtClean="0"/>
              <a:t>82</a:t>
            </a:fld>
            <a:endParaRPr lang="en-US"/>
          </a:p>
        </p:txBody>
      </p:sp>
    </p:spTree>
    <p:extLst>
      <p:ext uri="{BB962C8B-B14F-4D97-AF65-F5344CB8AC3E}">
        <p14:creationId xmlns:p14="http://schemas.microsoft.com/office/powerpoint/2010/main" val="3006120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152519"/>
          </a:xfrm>
        </p:spPr>
        <p:txBody>
          <a:bodyPr/>
          <a:lstStyle/>
          <a:p>
            <a:r>
              <a:rPr lang="en-US"/>
              <a:t>In contrast to the previous page, these Tables present a comparison of how </a:t>
            </a:r>
            <a:r>
              <a:rPr lang="en-US" i="1" u="sng"/>
              <a:t>quickly</a:t>
            </a:r>
            <a:r>
              <a:rPr lang="en-US"/>
              <a:t> TAP customers pay the PWD bills to how quickly low-income customers were paying their bills </a:t>
            </a:r>
            <a:r>
              <a:rPr lang="en-US" i="1" u="sng"/>
              <a:t>before</a:t>
            </a:r>
            <a:r>
              <a:rPr lang="en-US"/>
              <a:t> TAP existed.  First, look at the one-year mark.  In the  top Table, you can see that TAP participants consistently paid more than 72% of their bills by the end of 12-months.  In contrast, in the years </a:t>
            </a:r>
            <a:r>
              <a:rPr lang="en-US" i="1" u="sng"/>
              <a:t>before</a:t>
            </a:r>
            <a:r>
              <a:rPr lang="en-US"/>
              <a:t> TAP (bottom Table), you can see that in only two years (FY13, FY14), did PWD received a 72% bill payment (and even this occurs only by the end of 48 months, not the end of 12 months).  In FY12, the 72% bill payment did not occur until the end of 60 months.  In FY16, the 72% bill payment did not occur until the end of 84 months.  </a:t>
            </a:r>
          </a:p>
          <a:p>
            <a:endParaRPr lang="en-US"/>
          </a:p>
          <a:p>
            <a:r>
              <a:rPr lang="en-US"/>
              <a:t>Remember, again, the TAP participant population is a population of low-income customers where every month, more than 90% of the customers enrolling in TAP were entering the program with pre-existing arrears.  And those pre-existing arrears were in the thousands, not hundreds, of dollars.  Under TAP, 72% of the bill is being paid within 12 months.</a:t>
            </a:r>
          </a:p>
          <a:p>
            <a:endParaRPr lang="en-US"/>
          </a:p>
          <a:p>
            <a:r>
              <a:rPr lang="en-US"/>
              <a:t>An even more dramatic difference can be seen if you look at the percentage of bill paid by the end of two years.  Under TAP, low-income participants paid between 84% (FY21) and 96% (FY18) of the bills by the end of two years.  Before TAP, low-income customers </a:t>
            </a:r>
            <a:r>
              <a:rPr lang="en-US" i="1" u="sng"/>
              <a:t>never</a:t>
            </a:r>
            <a:r>
              <a:rPr lang="en-US"/>
              <a:t> achieved an 84% percentage payment of their bills, even after eight years (&gt;96 months).  </a:t>
            </a:r>
          </a:p>
        </p:txBody>
      </p:sp>
      <p:sp>
        <p:nvSpPr>
          <p:cNvPr id="4" name="Slide Number Placeholder 3"/>
          <p:cNvSpPr>
            <a:spLocks noGrp="1"/>
          </p:cNvSpPr>
          <p:nvPr>
            <p:ph type="sldNum" sz="quarter" idx="5"/>
          </p:nvPr>
        </p:nvSpPr>
        <p:spPr/>
        <p:txBody>
          <a:bodyPr/>
          <a:lstStyle/>
          <a:p>
            <a:fld id="{FD10D8EB-E546-4F23-8AC8-44D51E664164}" type="slidenum">
              <a:rPr lang="en-US" smtClean="0"/>
              <a:t>83</a:t>
            </a:fld>
            <a:endParaRPr lang="en-US"/>
          </a:p>
        </p:txBody>
      </p:sp>
    </p:spTree>
    <p:extLst>
      <p:ext uri="{BB962C8B-B14F-4D97-AF65-F5344CB8AC3E}">
        <p14:creationId xmlns:p14="http://schemas.microsoft.com/office/powerpoint/2010/main" val="1120609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 Service Company of Colorado (PSCO), along with every other major Colorado utility, now operates a low-income discount program.  The programs began with PSCO’s Pilot Energy Assistance Program (PEAP).  The following data is taken from the evaluation of that PSCO low-income program.  </a:t>
            </a:r>
          </a:p>
        </p:txBody>
      </p:sp>
      <p:sp>
        <p:nvSpPr>
          <p:cNvPr id="4" name="Slide Number Placeholder 3"/>
          <p:cNvSpPr>
            <a:spLocks noGrp="1"/>
          </p:cNvSpPr>
          <p:nvPr>
            <p:ph type="sldNum" sz="quarter" idx="5"/>
          </p:nvPr>
        </p:nvSpPr>
        <p:spPr/>
        <p:txBody>
          <a:bodyPr/>
          <a:lstStyle/>
          <a:p>
            <a:fld id="{B555E92B-CFCA-42BE-9B07-319623DE025B}" type="slidenum">
              <a:rPr lang="en-US" smtClean="0"/>
              <a:t>84</a:t>
            </a:fld>
            <a:endParaRPr lang="en-US"/>
          </a:p>
        </p:txBody>
      </p:sp>
    </p:spTree>
    <p:extLst>
      <p:ext uri="{BB962C8B-B14F-4D97-AF65-F5344CB8AC3E}">
        <p14:creationId xmlns:p14="http://schemas.microsoft.com/office/powerpoint/2010/main" val="1959151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941220"/>
          </a:xfrm>
        </p:spPr>
        <p:txBody>
          <a:bodyPr/>
          <a:lstStyle/>
          <a:p>
            <a:pPr marL="0" marR="0"/>
            <a:r>
              <a:rPr lang="en-US">
                <a:effectLst/>
                <a:latin typeface="Aptos" panose="020B0004020202020204" pitchFamily="34" charset="0"/>
                <a:ea typeface="Times New Roman" panose="02020603050405020304" pitchFamily="18" charset="0"/>
              </a:rPr>
              <a:t>PSCo’s low-income population brought an average of nearly $350 of pre-existing arrears to the low-income PEAP.  The bulk of those arrears came from PEAP participants with large (e.g., greater than $1,000) pre-existing arrears.  A full 60% of the pre-existing arrears were associated with PEAP accounts owing more than $1,000, with more than half of that brought by accounts owing more than $2,500.</a:t>
            </a:r>
          </a:p>
          <a:p>
            <a:pPr marL="0" marR="0"/>
            <a:r>
              <a:rPr lang="en-US">
                <a:effectLst/>
                <a:latin typeface="Aptos" panose="020B0004020202020204" pitchFamily="34" charset="0"/>
                <a:ea typeface="Times New Roman" panose="02020603050405020304" pitchFamily="18" charset="0"/>
              </a:rPr>
              <a:t>This average is the average arrears spread over all customers, not the average spread over only the customers having arrears.</a:t>
            </a:r>
          </a:p>
          <a:p>
            <a:endParaRPr lang="en-US"/>
          </a:p>
          <a:p>
            <a:pPr marL="0" marR="0"/>
            <a:r>
              <a:rPr lang="en-US">
                <a:latin typeface="Aptos" panose="020B0004020202020204" pitchFamily="34" charset="0"/>
              </a:rPr>
              <a:t>As with the charts above, this Chart measures the impact of the PEAP by reference to the Payment Coverage Ratio (i.e., the percentage of billed revenue that was actually paid).  </a:t>
            </a:r>
            <a:r>
              <a:rPr lang="en-US">
                <a:effectLst/>
                <a:latin typeface="Aptos" panose="020B0004020202020204" pitchFamily="34" charset="0"/>
                <a:ea typeface="Times New Roman" panose="02020603050405020304" pitchFamily="18" charset="0"/>
              </a:rPr>
              <a:t>This comparison shows that low-income customers </a:t>
            </a:r>
            <a:r>
              <a:rPr lang="en-US" i="1" u="sng">
                <a:effectLst/>
                <a:latin typeface="Aptos" panose="020B0004020202020204" pitchFamily="34" charset="0"/>
                <a:ea typeface="Times New Roman" panose="02020603050405020304" pitchFamily="18" charset="0"/>
              </a:rPr>
              <a:t>not</a:t>
            </a:r>
            <a:r>
              <a:rPr lang="en-US">
                <a:effectLst/>
                <a:latin typeface="Aptos" panose="020B0004020202020204" pitchFamily="34" charset="0"/>
                <a:ea typeface="Times New Roman" panose="02020603050405020304" pitchFamily="18" charset="0"/>
              </a:rPr>
              <a:t> receiving PEAP discounts have the lowest customer payment coverage ratios of the three comparison groups (PEAP, LEAP-non-PEAP, residential).  In contrast, the PEAP population and general residential population have coverage ratio patterns that are virtually indistinguishable.  </a:t>
            </a:r>
          </a:p>
          <a:p>
            <a:pPr marL="0" marR="0"/>
            <a:r>
              <a:rPr lang="en-US">
                <a:effectLst/>
                <a:latin typeface="Aptos" panose="020B0004020202020204" pitchFamily="34" charset="0"/>
                <a:ea typeface="Times New Roman" panose="02020603050405020304" pitchFamily="18" charset="0"/>
              </a:rPr>
              <a:t> </a:t>
            </a:r>
          </a:p>
          <a:p>
            <a:r>
              <a:rPr lang="en-US">
                <a:effectLst/>
                <a:latin typeface="Aptos" panose="020B0004020202020204" pitchFamily="34" charset="0"/>
                <a:ea typeface="Times New Roman" panose="02020603050405020304" pitchFamily="18" charset="0"/>
              </a:rPr>
              <a:t>It is important to remember, of course, that this Chart does </a:t>
            </a:r>
            <a:r>
              <a:rPr lang="en-US" i="1" u="sng">
                <a:effectLst/>
                <a:latin typeface="Aptos" panose="020B0004020202020204" pitchFamily="34" charset="0"/>
                <a:ea typeface="Times New Roman" panose="02020603050405020304" pitchFamily="18" charset="0"/>
              </a:rPr>
              <a:t>not</a:t>
            </a:r>
            <a:r>
              <a:rPr lang="en-US">
                <a:effectLst/>
                <a:latin typeface="Aptos" panose="020B0004020202020204" pitchFamily="34" charset="0"/>
                <a:ea typeface="Times New Roman" panose="02020603050405020304" pitchFamily="18" charset="0"/>
              </a:rPr>
              <a:t> indicate that PEAP customers and residential customers are making the same level of payments.  Rather, the Chart indicates that the PEAP participants are paying virtually the same percentage of their discounted bills as residential customers in general are paying of their non-discounted bills.</a:t>
            </a:r>
            <a:endParaRPr lang="en-US">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555E92B-CFCA-42BE-9B07-319623DE025B}" type="slidenum">
              <a:rPr lang="en-US" smtClean="0"/>
              <a:t>85</a:t>
            </a:fld>
            <a:endParaRPr lang="en-US"/>
          </a:p>
        </p:txBody>
      </p:sp>
    </p:spTree>
    <p:extLst>
      <p:ext uri="{BB962C8B-B14F-4D97-AF65-F5344CB8AC3E}">
        <p14:creationId xmlns:p14="http://schemas.microsoft.com/office/powerpoint/2010/main" val="223609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one considers the impacts of a program on disconnections, it is possible to do so first by measuring the extent to which customers have a $0 balance. (A customer without an arrearage is in no danger of having service disconnected).  This Chart uses a customer population that has participated in PEAP for fewer than six (6) months as the comparison population to that group of customers who participated in PEAP for between 21 and 24 months of the 24 month program.  While between roughly 20% and 40% of the 1-to-6 month participant population made payments which reduced their bill balance to $0, between 60% and 70% of long-term (21 – 24 month) participants made payments which retired their entire arrears each month.  </a:t>
            </a:r>
          </a:p>
        </p:txBody>
      </p:sp>
      <p:sp>
        <p:nvSpPr>
          <p:cNvPr id="4" name="Slide Number Placeholder 3"/>
          <p:cNvSpPr>
            <a:spLocks noGrp="1"/>
          </p:cNvSpPr>
          <p:nvPr>
            <p:ph type="sldNum" sz="quarter" idx="5"/>
          </p:nvPr>
        </p:nvSpPr>
        <p:spPr/>
        <p:txBody>
          <a:bodyPr/>
          <a:lstStyle/>
          <a:p>
            <a:fld id="{B555E92B-CFCA-42BE-9B07-319623DE025B}" type="slidenum">
              <a:rPr lang="en-US" smtClean="0"/>
              <a:t>86</a:t>
            </a:fld>
            <a:endParaRPr lang="en-US"/>
          </a:p>
        </p:txBody>
      </p:sp>
    </p:spTree>
    <p:extLst>
      <p:ext uri="{BB962C8B-B14F-4D97-AF65-F5344CB8AC3E}">
        <p14:creationId xmlns:p14="http://schemas.microsoft.com/office/powerpoint/2010/main" val="2261273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 of PEAP on disconnections for nonpayment (DNP) can be directly measured as well.  This Table compares the numbers of disconnections per account, along with the numbers of disconnections per account experiencing a DNP.  As can be seen, the PEAP initiative reduced the rate at which customers experienced nonpayment disconnections to a fraction of what other populations were experiencing.  </a:t>
            </a:r>
          </a:p>
          <a:p>
            <a:endParaRPr lang="en-US"/>
          </a:p>
          <a:p>
            <a:r>
              <a:rPr lang="en-US"/>
              <a:t>The two comparison populations included recipients of Low-Income Energy Assistance Program (LEAP) (what is known federally as the Low-Income Home Energy Assistance Program, LIHEAP) and residential customers generally (which includes nonparticipant low-income customers).  The LEAP and residential comparison populations were further disaggregated by the extent to which, if at all, the customers had an arrearage balance in Month 1 of the PEAP initiative.  </a:t>
            </a:r>
          </a:p>
        </p:txBody>
      </p:sp>
      <p:sp>
        <p:nvSpPr>
          <p:cNvPr id="4" name="Slide Number Placeholder 3"/>
          <p:cNvSpPr>
            <a:spLocks noGrp="1"/>
          </p:cNvSpPr>
          <p:nvPr>
            <p:ph type="sldNum" sz="quarter" idx="5"/>
          </p:nvPr>
        </p:nvSpPr>
        <p:spPr/>
        <p:txBody>
          <a:bodyPr/>
          <a:lstStyle/>
          <a:p>
            <a:fld id="{B555E92B-CFCA-42BE-9B07-319623DE025B}" type="slidenum">
              <a:rPr lang="en-US" smtClean="0"/>
              <a:t>87</a:t>
            </a:fld>
            <a:endParaRPr lang="en-US"/>
          </a:p>
        </p:txBody>
      </p:sp>
    </p:spTree>
    <p:extLst>
      <p:ext uri="{BB962C8B-B14F-4D97-AF65-F5344CB8AC3E}">
        <p14:creationId xmlns:p14="http://schemas.microsoft.com/office/powerpoint/2010/main" val="2578837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Pursuant to state legislation, the New Hampshire Public Utilities Commission (NHPUC) approved an income-based rate discount program, the Electricity Assistance Program (EAP).  Through the EAP, New Hampshire’s electric utilities offer tiered discounts.  As household income decreased, the amount of discount provided increased.  The program was based on five income tiers.  Each tier was designed so that, at the income at the mid-point of the tier, the discount would reduce the electricity burden (at average consumption) to between 4% and 5% of income.  </a:t>
            </a:r>
          </a:p>
          <a:p>
            <a:endParaRPr lang="en-US"/>
          </a:p>
          <a:p>
            <a:r>
              <a:rPr lang="en-US"/>
              <a:t>In addition, separate from the EAP, Eversource (the largest electric utility serving New Hampshire) implemented its New Start program.  Through New Start, Eversource would “forgive” a pro rata portion of a pre-existing arrears in exchange for each complete payment a participant customer made toward their bill for current service.  </a:t>
            </a:r>
          </a:p>
          <a:p>
            <a:endParaRPr lang="en-US"/>
          </a:p>
          <a:p>
            <a:r>
              <a:rPr lang="en-US"/>
              <a:t>In order to enroll in New Start, a customer must be a Hardship Customer (a term defined by PUC regulation) </a:t>
            </a:r>
            <a:r>
              <a:rPr lang="en-US" i="1" u="sng"/>
              <a:t>and</a:t>
            </a:r>
            <a:r>
              <a:rPr lang="en-US"/>
              <a:t> have an arrears balance of at least $120 and 60-days old.</a:t>
            </a:r>
          </a:p>
        </p:txBody>
      </p:sp>
      <p:sp>
        <p:nvSpPr>
          <p:cNvPr id="4" name="Slide Number Placeholder 3"/>
          <p:cNvSpPr>
            <a:spLocks noGrp="1"/>
          </p:cNvSpPr>
          <p:nvPr>
            <p:ph type="sldNum" sz="quarter" idx="5"/>
          </p:nvPr>
        </p:nvSpPr>
        <p:spPr/>
        <p:txBody>
          <a:bodyPr/>
          <a:lstStyle/>
          <a:p>
            <a:fld id="{B555E92B-CFCA-42BE-9B07-319623DE025B}" type="slidenum">
              <a:rPr lang="en-US" smtClean="0"/>
              <a:t>88</a:t>
            </a:fld>
            <a:endParaRPr lang="en-US"/>
          </a:p>
        </p:txBody>
      </p:sp>
    </p:spTree>
    <p:extLst>
      <p:ext uri="{BB962C8B-B14F-4D97-AF65-F5344CB8AC3E}">
        <p14:creationId xmlns:p14="http://schemas.microsoft.com/office/powerpoint/2010/main" val="2596884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what is now our old friend the Payment Coverage Ratio, Eversource converted those low-income customers in significant arrears (i.e., a balance of $120 which was at least 60 days old) into customers who are now paying roughly 80% of their bills each month.  (There was a substantial uptick in the Payment Coverage Ratio for one month when there was an influx of assistance dollars provided in response to a spike in electricity supply costs.)  </a:t>
            </a:r>
          </a:p>
          <a:p>
            <a:endParaRPr lang="en-US"/>
          </a:p>
          <a:p>
            <a:r>
              <a:rPr lang="en-US"/>
              <a:t>As was seen in the Philadelphia Water program above, the longer a customer remained on the program, the better their Payment Coverage Ratio became.  There is a distinct upward trend in the Payment Coverage Ratio.  </a:t>
            </a:r>
          </a:p>
        </p:txBody>
      </p:sp>
      <p:sp>
        <p:nvSpPr>
          <p:cNvPr id="4" name="Slide Number Placeholder 3"/>
          <p:cNvSpPr>
            <a:spLocks noGrp="1"/>
          </p:cNvSpPr>
          <p:nvPr>
            <p:ph type="sldNum" sz="quarter" idx="5"/>
          </p:nvPr>
        </p:nvSpPr>
        <p:spPr/>
        <p:txBody>
          <a:bodyPr/>
          <a:lstStyle/>
          <a:p>
            <a:fld id="{B555E92B-CFCA-42BE-9B07-319623DE025B}" type="slidenum">
              <a:rPr lang="en-US" smtClean="0"/>
              <a:t>89</a:t>
            </a:fld>
            <a:endParaRPr lang="en-US"/>
          </a:p>
        </p:txBody>
      </p:sp>
    </p:spTree>
    <p:extLst>
      <p:ext uri="{BB962C8B-B14F-4D97-AF65-F5344CB8AC3E}">
        <p14:creationId xmlns:p14="http://schemas.microsoft.com/office/powerpoint/2010/main" val="209386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FED582-EB90-2249-B025-EEE4F081E338}" type="slidenum">
              <a:rPr lang="en-US" smtClean="0"/>
              <a:t>20</a:t>
            </a:fld>
            <a:endParaRPr lang="en-US"/>
          </a:p>
        </p:txBody>
      </p:sp>
    </p:spTree>
    <p:extLst>
      <p:ext uri="{BB962C8B-B14F-4D97-AF65-F5344CB8AC3E}">
        <p14:creationId xmlns:p14="http://schemas.microsoft.com/office/powerpoint/2010/main" val="3676090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Eversource also tracks, and reports, whether the combined impact of EAP and New Start helps to accelerate payments.  Rather than examining the aging of arrears each month, the agreed-upon metric was for Eversource to report the “Days Revenue Outstanding” (DRO) on a monthly basis.  </a:t>
            </a:r>
          </a:p>
          <a:p>
            <a:endParaRPr lang="en-US"/>
          </a:p>
          <a:p>
            <a:r>
              <a:rPr lang="en-US"/>
              <a:t>The DRO for hardship customers not on New Start is noticeably higher than the DRO for hardship customers participating in New Start.  To the extent that DRO is reduced, the utility will experience a reduction in working capital, since a reduction in DRO will reduce the number of “lag” days contributing to a working capital requirement.  </a:t>
            </a:r>
          </a:p>
          <a:p>
            <a:endParaRPr lang="en-US"/>
          </a:p>
          <a:p>
            <a:r>
              <a:rPr lang="en-US"/>
              <a:t>Moreover, in New Hampshire, working capital is a capital expenditure.  As such, it generates a rate of return, one component of which is a return on equity.  Since the equity return represents the company’s profit, it is subject to an income tax.  The </a:t>
            </a:r>
            <a:r>
              <a:rPr lang="en-US" i="1" u="sng"/>
              <a:t>rate</a:t>
            </a:r>
            <a:r>
              <a:rPr lang="en-US"/>
              <a:t> impact of improving DRO, therefore, is much higher than the simple reduction in working capital expenses.  </a:t>
            </a:r>
          </a:p>
          <a:p>
            <a:endParaRPr lang="en-US"/>
          </a:p>
          <a:p>
            <a:r>
              <a:rPr lang="en-US"/>
              <a:t>One error exists in the Chart above.  At a recent hearing (2025), the DRO for October – December for New Start participants was acknowledged by Eversource to represent a data reporting error.  Corrected data has not yet been provided.  </a:t>
            </a:r>
          </a:p>
        </p:txBody>
      </p:sp>
      <p:sp>
        <p:nvSpPr>
          <p:cNvPr id="4" name="Slide Number Placeholder 3"/>
          <p:cNvSpPr>
            <a:spLocks noGrp="1"/>
          </p:cNvSpPr>
          <p:nvPr>
            <p:ph type="sldNum" sz="quarter" idx="5"/>
          </p:nvPr>
        </p:nvSpPr>
        <p:spPr/>
        <p:txBody>
          <a:bodyPr/>
          <a:lstStyle/>
          <a:p>
            <a:fld id="{B555E92B-CFCA-42BE-9B07-319623DE025B}" type="slidenum">
              <a:rPr lang="en-US" smtClean="0"/>
              <a:t>90</a:t>
            </a:fld>
            <a:endParaRPr lang="en-US"/>
          </a:p>
        </p:txBody>
      </p:sp>
    </p:spTree>
    <p:extLst>
      <p:ext uri="{BB962C8B-B14F-4D97-AF65-F5344CB8AC3E}">
        <p14:creationId xmlns:p14="http://schemas.microsoft.com/office/powerpoint/2010/main" val="1211443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time series data is not available for the WEPCO (Wisconsin Electric Power Company) arrearage forgiveness program, the information provided by WEPCO to the Wisconsin PSC Staff indicates that the Company’s LIFT program is benefitting the utility (in addition to program participants).  </a:t>
            </a:r>
          </a:p>
          <a:p>
            <a:endParaRPr lang="en-US"/>
          </a:p>
          <a:p>
            <a:r>
              <a:rPr lang="en-US"/>
              <a:t>Through LIFT, as with each of the programs discussed above (Pennsylvania CAP, PWD TAP, Eversource New Start), the Company exchanges a “forgiveness” of a pro rata portion of pre-existing arrears (i.e., arrears on a customer account at the time the customer enters the program) for a complete payment toward a discounted bill for current service.  </a:t>
            </a:r>
          </a:p>
          <a:p>
            <a:endParaRPr lang="en-US"/>
          </a:p>
          <a:p>
            <a:r>
              <a:rPr lang="en-US"/>
              <a:t>As the Company observes, it is better off as a result.  Based on a study of four years of data for LIFT participants, WEPCO reported that “100% of the LIFT pre-program arrears would have been written off over time without the implementation of the LIFT program.”  </a:t>
            </a:r>
          </a:p>
          <a:p>
            <a:endParaRPr lang="en-US"/>
          </a:p>
          <a:p>
            <a:r>
              <a:rPr lang="en-US"/>
              <a:t>WEPCO, in other words, is exchanging the “forgiveness” of dollars that would have been written off in any event, for complete payments toward future bills for current service.  </a:t>
            </a:r>
          </a:p>
        </p:txBody>
      </p:sp>
      <p:sp>
        <p:nvSpPr>
          <p:cNvPr id="4" name="Slide Number Placeholder 3"/>
          <p:cNvSpPr>
            <a:spLocks noGrp="1"/>
          </p:cNvSpPr>
          <p:nvPr>
            <p:ph type="sldNum" sz="quarter" idx="5"/>
          </p:nvPr>
        </p:nvSpPr>
        <p:spPr/>
        <p:txBody>
          <a:bodyPr/>
          <a:lstStyle/>
          <a:p>
            <a:fld id="{B555E92B-CFCA-42BE-9B07-319623DE025B}" type="slidenum">
              <a:rPr lang="en-US" smtClean="0"/>
              <a:t>91</a:t>
            </a:fld>
            <a:endParaRPr lang="en-US"/>
          </a:p>
        </p:txBody>
      </p:sp>
    </p:spTree>
    <p:extLst>
      <p:ext uri="{BB962C8B-B14F-4D97-AF65-F5344CB8AC3E}">
        <p14:creationId xmlns:p14="http://schemas.microsoft.com/office/powerpoint/2010/main" val="2334339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considering the ways to avoid/prevent disconnections for nonpayment, it is helpful to compare the results of programs such as those discussed above (PA CAP, PWD TAP, Eversource New Start) to more traditional responses to low-income non-payment.  The most traditional response is to offer customers an opportunity to retire arrears through an installment payment plan (known by various terms in various places, deferred payment plans, deferred payment arrangements, installment payment plans, etc.).  The term Deferred Payment Arrangement (DPA) is used here.  </a:t>
            </a:r>
          </a:p>
          <a:p>
            <a:endParaRPr lang="en-US"/>
          </a:p>
          <a:p>
            <a:r>
              <a:rPr lang="en-US"/>
              <a:t>The problem with DPAs, when offered to customers who cannot afford their bills with which to begin, is that they do not “work.”  Because the payment problem was caused by the inability to pay in the first instance, to respond by </a:t>
            </a:r>
            <a:r>
              <a:rPr lang="en-US" i="1" u="sng"/>
              <a:t>increasing</a:t>
            </a:r>
            <a:r>
              <a:rPr lang="en-US"/>
              <a:t> the bill even further by adding an installment payment to the bill for current service, is not a path toward success.  </a:t>
            </a:r>
          </a:p>
          <a:p>
            <a:endParaRPr lang="en-US"/>
          </a:p>
          <a:p>
            <a:r>
              <a:rPr lang="en-US"/>
              <a:t>The data below shows the impacts of DPAs from various utilities in Pennsylvania and Illinois.  </a:t>
            </a:r>
          </a:p>
        </p:txBody>
      </p:sp>
      <p:sp>
        <p:nvSpPr>
          <p:cNvPr id="4" name="Slide Number Placeholder 3"/>
          <p:cNvSpPr>
            <a:spLocks noGrp="1"/>
          </p:cNvSpPr>
          <p:nvPr>
            <p:ph type="sldNum" sz="quarter" idx="5"/>
          </p:nvPr>
        </p:nvSpPr>
        <p:spPr/>
        <p:txBody>
          <a:bodyPr/>
          <a:lstStyle/>
          <a:p>
            <a:fld id="{B555E92B-CFCA-42BE-9B07-319623DE025B}" type="slidenum">
              <a:rPr lang="en-US" smtClean="0"/>
              <a:t>92</a:t>
            </a:fld>
            <a:endParaRPr lang="en-US"/>
          </a:p>
        </p:txBody>
      </p:sp>
    </p:spTree>
    <p:extLst>
      <p:ext uri="{BB962C8B-B14F-4D97-AF65-F5344CB8AC3E}">
        <p14:creationId xmlns:p14="http://schemas.microsoft.com/office/powerpoint/2010/main" val="4119990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Duquesne Light Company (DLC) is a Pennsylvania electric utility.  The data above compares the number of </a:t>
            </a:r>
            <a:r>
              <a:rPr lang="en-US" i="1" u="sng"/>
              <a:t>new</a:t>
            </a:r>
            <a:r>
              <a:rPr lang="en-US"/>
              <a:t> DPAs by time period to the number of </a:t>
            </a:r>
            <a:r>
              <a:rPr lang="en-US" i="1" u="sng"/>
              <a:t>defaulted</a:t>
            </a:r>
            <a:r>
              <a:rPr lang="en-US"/>
              <a:t> DPAs.  For February 2021 through December 2023, between 60% and 75% of DLC’s end up defaulting rather than allowing customers to successfully retire their arrears.  </a:t>
            </a:r>
          </a:p>
          <a:p>
            <a:endParaRPr lang="en-US"/>
          </a:p>
          <a:p>
            <a:r>
              <a:rPr lang="en-US"/>
              <a:t>In the abbreviated period of the first three months of 2024, more than 90% of Duquesne’s new DPAs defaulted rather than being successfully completed.  </a:t>
            </a:r>
          </a:p>
        </p:txBody>
      </p:sp>
      <p:sp>
        <p:nvSpPr>
          <p:cNvPr id="4" name="Slide Number Placeholder 3"/>
          <p:cNvSpPr>
            <a:spLocks noGrp="1"/>
          </p:cNvSpPr>
          <p:nvPr>
            <p:ph type="sldNum" sz="quarter" idx="5"/>
          </p:nvPr>
        </p:nvSpPr>
        <p:spPr/>
        <p:txBody>
          <a:bodyPr/>
          <a:lstStyle/>
          <a:p>
            <a:fld id="{B555E92B-CFCA-42BE-9B07-319623DE025B}" type="slidenum">
              <a:rPr lang="en-US" smtClean="0"/>
              <a:t>93</a:t>
            </a:fld>
            <a:endParaRPr lang="en-US"/>
          </a:p>
        </p:txBody>
      </p:sp>
    </p:spTree>
    <p:extLst>
      <p:ext uri="{BB962C8B-B14F-4D97-AF65-F5344CB8AC3E}">
        <p14:creationId xmlns:p14="http://schemas.microsoft.com/office/powerpoint/2010/main" val="3014719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PECO (gas) data is similar to the other examples.  In the twelve month February (2022) through January 2023, between roughly 45% and 60% of the new DPAs of PECO (gas) defaulted.  As with other Pennsylvania data presented above, it is important to note that “Confirmed Low-Income” is a term-of-art defined by PUC regulation. </a:t>
            </a:r>
          </a:p>
          <a:p>
            <a:endParaRPr lang="en-US"/>
          </a:p>
          <a:p>
            <a:r>
              <a:rPr lang="en-US"/>
              <a:t>In addition, “payment-troubled” is a term-of-art defined by regulation (defined to mean a customer who has defaulted on one or more DPAs in the last twelve months).   Note the nuance in the definitions.  In fact, the number of “payment-troubled” customers may somewhat understate the number of defaulted DPAs.  Any given customer may have defaulted on more than one DPA over the course of 12 months.  </a:t>
            </a:r>
          </a:p>
        </p:txBody>
      </p:sp>
      <p:sp>
        <p:nvSpPr>
          <p:cNvPr id="4" name="Slide Number Placeholder 3"/>
          <p:cNvSpPr>
            <a:spLocks noGrp="1"/>
          </p:cNvSpPr>
          <p:nvPr>
            <p:ph type="sldNum" sz="quarter" idx="5"/>
          </p:nvPr>
        </p:nvSpPr>
        <p:spPr/>
        <p:txBody>
          <a:bodyPr/>
          <a:lstStyle/>
          <a:p>
            <a:fld id="{B555E92B-CFCA-42BE-9B07-319623DE025B}" type="slidenum">
              <a:rPr lang="en-US" smtClean="0"/>
              <a:t>94</a:t>
            </a:fld>
            <a:endParaRPr lang="en-US"/>
          </a:p>
        </p:txBody>
      </p:sp>
    </p:spTree>
    <p:extLst>
      <p:ext uri="{BB962C8B-B14F-4D97-AF65-F5344CB8AC3E}">
        <p14:creationId xmlns:p14="http://schemas.microsoft.com/office/powerpoint/2010/main" val="282377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Pennsylvania data shows FirstEnergy Companies (ME= Metropolitan Edison; PN=Penelec; PP=Penn Power; WP=West Penn Power) as well as FirstEnergy (FE) as a whole.  </a:t>
            </a:r>
          </a:p>
          <a:p>
            <a:endParaRPr lang="en-US"/>
          </a:p>
          <a:p>
            <a:r>
              <a:rPr lang="en-US"/>
              <a:t>The data shows that while the FirstEnergy utilities are enrolling thousands of low-income customers onto DPAs, these utilities are defaulting those low-income customers off of DPAs almost as quickly as they are enrolling low-income customers on to new DPAs. While the combined FE companies as a whole enrolled 11,465 Confirmed Low-Income customers on to new DPAs (in the 36 months April 2021 through March 2024), more than 9-of-10 of those DPAs (10,848) defaulted during that same time period.  </a:t>
            </a:r>
          </a:p>
        </p:txBody>
      </p:sp>
      <p:sp>
        <p:nvSpPr>
          <p:cNvPr id="4" name="Slide Number Placeholder 3"/>
          <p:cNvSpPr>
            <a:spLocks noGrp="1"/>
          </p:cNvSpPr>
          <p:nvPr>
            <p:ph type="sldNum" sz="quarter" idx="5"/>
          </p:nvPr>
        </p:nvSpPr>
        <p:spPr/>
        <p:txBody>
          <a:bodyPr/>
          <a:lstStyle/>
          <a:p>
            <a:fld id="{B555E92B-CFCA-42BE-9B07-319623DE025B}" type="slidenum">
              <a:rPr lang="en-US" smtClean="0"/>
              <a:t>95</a:t>
            </a:fld>
            <a:endParaRPr lang="en-US"/>
          </a:p>
        </p:txBody>
      </p:sp>
    </p:spTree>
    <p:extLst>
      <p:ext uri="{BB962C8B-B14F-4D97-AF65-F5344CB8AC3E}">
        <p14:creationId xmlns:p14="http://schemas.microsoft.com/office/powerpoint/2010/main" val="3103802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Commonwealth Edison data (Illinois) begins to provide insights into </a:t>
            </a:r>
            <a:r>
              <a:rPr lang="en-US" i="1" u="sng"/>
              <a:t>why</a:t>
            </a:r>
            <a:r>
              <a:rPr lang="en-US"/>
              <a:t> DPAs do not work as a strategy by which to prevent disconnections for nonpayment (DNPs).  CommEd offers DPAs of three different terms (2-months, 6-months, 12-months).  The data in the Table above shows what the average DPA installment payment would be for each of those three terms (given average arrears subject to DPAs at the time).  </a:t>
            </a:r>
          </a:p>
          <a:p>
            <a:endParaRPr lang="en-US"/>
          </a:p>
          <a:p>
            <a:r>
              <a:rPr lang="en-US"/>
              <a:t>The Table above then also presents the average monthly residential bill for each of  CommEd’s  four different residential tariffs.  These figures are additive. A 1-family heating customer, for example, entering into a 12-month DPA, would add an arrearage installment payment of $44.45 to an average monthly bill of $162.78.</a:t>
            </a:r>
          </a:p>
        </p:txBody>
      </p:sp>
      <p:sp>
        <p:nvSpPr>
          <p:cNvPr id="4" name="Slide Number Placeholder 3"/>
          <p:cNvSpPr>
            <a:spLocks noGrp="1"/>
          </p:cNvSpPr>
          <p:nvPr>
            <p:ph type="sldNum" sz="quarter" idx="5"/>
          </p:nvPr>
        </p:nvSpPr>
        <p:spPr/>
        <p:txBody>
          <a:bodyPr/>
          <a:lstStyle/>
          <a:p>
            <a:fld id="{B555E92B-CFCA-42BE-9B07-319623DE025B}" type="slidenum">
              <a:rPr lang="en-US" smtClean="0"/>
              <a:t>96</a:t>
            </a:fld>
            <a:endParaRPr lang="en-US"/>
          </a:p>
        </p:txBody>
      </p:sp>
    </p:spTree>
    <p:extLst>
      <p:ext uri="{BB962C8B-B14F-4D97-AF65-F5344CB8AC3E}">
        <p14:creationId xmlns:p14="http://schemas.microsoft.com/office/powerpoint/2010/main" val="3374036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shows the extent to which the average installment payment for each DPA term would increase the average bill for each residential tariff.  Using the single-family heating customer mentioned above as the example, a 12-month DPA would increase the total residential bill by 27% (adding an installment payment of $44.45 to an average bill for current service of $162.78) to result in a total bill of $207.23.</a:t>
            </a:r>
          </a:p>
          <a:p>
            <a:endParaRPr lang="en-US"/>
          </a:p>
          <a:p>
            <a:r>
              <a:rPr lang="en-US"/>
              <a:t>Similarly, a 6-month DPA installment payment ($57.16) added to a multi-family heating customer average monthly bill ($93.69) increases the total asked-to-pay amount by 61% (resulting in a total asked-to-pay amount of $150.85).  </a:t>
            </a:r>
          </a:p>
        </p:txBody>
      </p:sp>
      <p:sp>
        <p:nvSpPr>
          <p:cNvPr id="4" name="Slide Number Placeholder 3"/>
          <p:cNvSpPr>
            <a:spLocks noGrp="1"/>
          </p:cNvSpPr>
          <p:nvPr>
            <p:ph type="sldNum" sz="quarter" idx="5"/>
          </p:nvPr>
        </p:nvSpPr>
        <p:spPr/>
        <p:txBody>
          <a:bodyPr/>
          <a:lstStyle/>
          <a:p>
            <a:fld id="{B555E92B-CFCA-42BE-9B07-319623DE025B}" type="slidenum">
              <a:rPr lang="en-US" smtClean="0"/>
              <a:t>97</a:t>
            </a:fld>
            <a:endParaRPr lang="en-US"/>
          </a:p>
        </p:txBody>
      </p:sp>
    </p:spTree>
    <p:extLst>
      <p:ext uri="{BB962C8B-B14F-4D97-AF65-F5344CB8AC3E}">
        <p14:creationId xmlns:p14="http://schemas.microsoft.com/office/powerpoint/2010/main" val="1996617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 of the Commonwealth Edison DPA processes is then finally set forth in the Chart above.  For any given number of DPAs that CommEd enters into which allows the customer to successfully retire their arrears, CommEd enters into between 2.5 and nearly 4.0 DPAs where the customer defaults.  As a result, the customer is thus subject to future collection activity such as nonpayment service disconnections.  </a:t>
            </a:r>
          </a:p>
          <a:p>
            <a:endParaRPr lang="en-US"/>
          </a:p>
          <a:p>
            <a:r>
              <a:rPr lang="en-US"/>
              <a:t>(An update: in 2024, Commonwealth Edison proposed, and the Illinois Commerce Commission approved, a tiered rate discount for its low-income customers.)    </a:t>
            </a:r>
          </a:p>
        </p:txBody>
      </p:sp>
      <p:sp>
        <p:nvSpPr>
          <p:cNvPr id="4" name="Slide Number Placeholder 3"/>
          <p:cNvSpPr>
            <a:spLocks noGrp="1"/>
          </p:cNvSpPr>
          <p:nvPr>
            <p:ph type="sldNum" sz="quarter" idx="10"/>
          </p:nvPr>
        </p:nvSpPr>
        <p:spPr/>
        <p:txBody>
          <a:bodyPr/>
          <a:lstStyle/>
          <a:p>
            <a:fld id="{4ABDD1BC-B6F5-4C26-BCD6-4E79B2C601F5}" type="slidenum">
              <a:rPr lang="en-US" smtClean="0"/>
              <a:t>98</a:t>
            </a:fld>
            <a:endParaRPr lang="en-US"/>
          </a:p>
        </p:txBody>
      </p:sp>
    </p:spTree>
    <p:extLst>
      <p:ext uri="{BB962C8B-B14F-4D97-AF65-F5344CB8AC3E}">
        <p14:creationId xmlns:p14="http://schemas.microsoft.com/office/powerpoint/2010/main" val="337670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FED582-EB90-2249-B025-EEE4F081E338}" type="slidenum">
              <a:rPr lang="en-US" smtClean="0"/>
              <a:t>22</a:t>
            </a:fld>
            <a:endParaRPr lang="en-US"/>
          </a:p>
        </p:txBody>
      </p:sp>
    </p:spTree>
    <p:extLst>
      <p:ext uri="{BB962C8B-B14F-4D97-AF65-F5344CB8AC3E}">
        <p14:creationId xmlns:p14="http://schemas.microsoft.com/office/powerpoint/2010/main" val="429122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DD520-1A48-437E-8F42-CC727E80DB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34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7BAD3-AF26-C549-B9FF-03213EEFC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036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rates forecast published by Cal Advocates July 22, 2024 shows similar expectations for rates out to year-end 2025 (2026 and 2027 were not forecast).</a:t>
            </a:r>
          </a:p>
          <a:p>
            <a:r>
              <a:rPr lang="en-US" u="sng"/>
              <a:t>Actual</a:t>
            </a:r>
            <a:r>
              <a:rPr lang="en-US"/>
              <a:t> annual rate increases to 2024 going back two full GRC cycles for each utility:</a:t>
            </a:r>
          </a:p>
          <a:p>
            <a:r>
              <a:rPr lang="en-US"/>
              <a:t>PG&amp;E: 12.7%  </a:t>
            </a:r>
          </a:p>
          <a:p>
            <a:r>
              <a:rPr lang="en-US"/>
              <a:t>SCE: 11.0%</a:t>
            </a:r>
          </a:p>
          <a:p>
            <a:r>
              <a:rPr lang="en-US"/>
              <a:t>SDG&amp;E: 11.4% (to 2023)</a:t>
            </a:r>
          </a:p>
          <a:p>
            <a:endParaRPr lang="en-US"/>
          </a:p>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44</a:t>
            </a:fld>
            <a:endParaRPr lang="en-US"/>
          </a:p>
        </p:txBody>
      </p:sp>
    </p:spTree>
    <p:extLst>
      <p:ext uri="{BB962C8B-B14F-4D97-AF65-F5344CB8AC3E}">
        <p14:creationId xmlns:p14="http://schemas.microsoft.com/office/powerpoint/2010/main" val="374417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Underlying spreadsheet: </a:t>
            </a:r>
            <a:r>
              <a:rPr lang="en-US"/>
              <a:t>https://capuc-my.sharepoint.com/:x:/g/personal/jenneille_hsu_cpuc_ca_gov/Eb78lzVr9TJIjRlgtjUvkXoBNTqKCkNphMGR9MKQxi1I2A?e=x43ZnS </a:t>
            </a:r>
            <a:endParaRPr lang="en-US">
              <a:ea typeface="Calibri"/>
              <a:cs typeface="Calibri"/>
            </a:endParaRPr>
          </a:p>
        </p:txBody>
      </p:sp>
      <p:sp>
        <p:nvSpPr>
          <p:cNvPr id="4" name="Slide Number Placeholder 3"/>
          <p:cNvSpPr>
            <a:spLocks noGrp="1"/>
          </p:cNvSpPr>
          <p:nvPr>
            <p:ph type="sldNum" sz="quarter" idx="5"/>
          </p:nvPr>
        </p:nvSpPr>
        <p:spPr/>
        <p:txBody>
          <a:bodyPr/>
          <a:lstStyle/>
          <a:p>
            <a:fld id="{F1717FAA-10C6-459B-9BD8-0BC2D328A82E}" type="slidenum">
              <a:rPr lang="en-US"/>
              <a:t>50</a:t>
            </a:fld>
            <a:endParaRPr lang="en-US"/>
          </a:p>
        </p:txBody>
      </p:sp>
    </p:spTree>
    <p:extLst>
      <p:ext uri="{BB962C8B-B14F-4D97-AF65-F5344CB8AC3E}">
        <p14:creationId xmlns:p14="http://schemas.microsoft.com/office/powerpoint/2010/main" val="184614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bg>
      <p:bgRef idx="1001">
        <a:schemeClr val="bg1"/>
      </p:bgRef>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8" y="3688697"/>
            <a:ext cx="10312295" cy="1485992"/>
          </a:xfrm>
        </p:spPr>
        <p:txBody>
          <a:bodyPr anchor="ctr">
            <a:normAutofit/>
          </a:bodyPr>
          <a:lstStyle>
            <a:lvl1pPr>
              <a:lnSpc>
                <a:spcPct val="90000"/>
              </a:lnSpc>
              <a:defRPr sz="5333" b="1" i="0" spc="0" baseline="0">
                <a:solidFill>
                  <a:schemeClr val="bg1"/>
                </a:solidFill>
                <a:latin typeface="Arial"/>
                <a:cs typeface="Arial"/>
              </a:defRPr>
            </a:lvl1pPr>
          </a:lstStyle>
          <a:p>
            <a:r>
              <a:rPr lang="en-US"/>
              <a:t>Unnecessarily extra long title of presentation</a:t>
            </a:r>
          </a:p>
        </p:txBody>
      </p:sp>
      <p:sp>
        <p:nvSpPr>
          <p:cNvPr id="11" name="Text Placeholder 19"/>
          <p:cNvSpPr>
            <a:spLocks noGrp="1"/>
          </p:cNvSpPr>
          <p:nvPr userDrawn="1">
            <p:ph type="body" sz="quarter" idx="10" hasCustomPrompt="1"/>
          </p:nvPr>
        </p:nvSpPr>
        <p:spPr>
          <a:xfrm>
            <a:off x="707592" y="6279762"/>
            <a:ext cx="10312296" cy="370205"/>
          </a:xfrm>
        </p:spPr>
        <p:txBody>
          <a:bodyPr anchor="ctr">
            <a:noAutofit/>
          </a:bodyPr>
          <a:lstStyle>
            <a:lvl1pPr marL="0" indent="0">
              <a:buNone/>
              <a:defRPr sz="1467" b="1" spc="107" baseline="0">
                <a:solidFill>
                  <a:srgbClr val="A6A6A6"/>
                </a:solidFill>
                <a:latin typeface="Arial"/>
                <a:cs typeface="Arial"/>
              </a:defRPr>
            </a:lvl1pPr>
          </a:lstStyle>
          <a:p>
            <a:pPr lvl="0"/>
            <a:r>
              <a:rPr lang="en-US"/>
              <a:t>INDIANA UNIVERSITY BLOOMINGTON</a:t>
            </a:r>
          </a:p>
        </p:txBody>
      </p:sp>
      <p:sp>
        <p:nvSpPr>
          <p:cNvPr id="9" name="Text Placeholder 19"/>
          <p:cNvSpPr>
            <a:spLocks noGrp="1"/>
          </p:cNvSpPr>
          <p:nvPr>
            <p:ph type="body" sz="quarter" idx="11" hasCustomPrompt="1"/>
          </p:nvPr>
        </p:nvSpPr>
        <p:spPr>
          <a:xfrm>
            <a:off x="707592" y="3258479"/>
            <a:ext cx="10312296" cy="336549"/>
          </a:xfrm>
        </p:spPr>
        <p:txBody>
          <a:bodyPr anchor="ctr">
            <a:noAutofit/>
          </a:bodyPr>
          <a:lstStyle>
            <a:lvl1pPr marL="0" indent="0">
              <a:buNone/>
              <a:defRPr sz="2400" b="0" spc="0" baseline="0">
                <a:solidFill>
                  <a:srgbClr val="A6A6A6"/>
                </a:solidFill>
                <a:latin typeface="Arial"/>
                <a:cs typeface="Arial"/>
              </a:defRPr>
            </a:lvl1pPr>
          </a:lstStyle>
          <a:p>
            <a:pPr lvl="0"/>
            <a:r>
              <a:rPr lang="en-US"/>
              <a:t>SUBHEAD OR NAME OF SCHOOL, DEPARTMENT, OR UNIT</a:t>
            </a:r>
          </a:p>
        </p:txBody>
      </p:sp>
    </p:spTree>
    <p:extLst>
      <p:ext uri="{BB962C8B-B14F-4D97-AF65-F5344CB8AC3E}">
        <p14:creationId xmlns:p14="http://schemas.microsoft.com/office/powerpoint/2010/main" val="25198876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footer: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433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1766" y="869582"/>
            <a:ext cx="10672521" cy="932087"/>
          </a:xfrm>
        </p:spPr>
        <p:txBody>
          <a:bodyPr>
            <a:normAutofit/>
          </a:bodyPr>
          <a:lstStyle>
            <a:lvl1pPr>
              <a:defRPr sz="4000" b="1" i="0" cap="none" spc="0">
                <a:solidFill>
                  <a:srgbClr val="404041"/>
                </a:solidFill>
                <a:latin typeface="Arial"/>
                <a:cs typeface="Arial"/>
              </a:defRPr>
            </a:lvl1pPr>
          </a:lstStyle>
          <a:p>
            <a:r>
              <a:rPr lang="en-US"/>
              <a:t>Click to edit master title style</a:t>
            </a:r>
          </a:p>
        </p:txBody>
      </p:sp>
      <p:sp>
        <p:nvSpPr>
          <p:cNvPr id="13" name="Text Placeholder 19"/>
          <p:cNvSpPr>
            <a:spLocks noGrp="1"/>
          </p:cNvSpPr>
          <p:nvPr>
            <p:ph type="body" sz="quarter" idx="10" hasCustomPrompt="1"/>
          </p:nvPr>
        </p:nvSpPr>
        <p:spPr>
          <a:xfrm>
            <a:off x="6445275" y="379929"/>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a:t>SECTION TITLE OR SUBTITLE</a:t>
            </a:r>
          </a:p>
        </p:txBody>
      </p:sp>
      <p:sp>
        <p:nvSpPr>
          <p:cNvPr id="4" name="TextBox 3"/>
          <p:cNvSpPr txBox="1"/>
          <p:nvPr userDrawn="1"/>
        </p:nvSpPr>
        <p:spPr>
          <a:xfrm>
            <a:off x="4741334" y="4721413"/>
            <a:ext cx="184731" cy="461665"/>
          </a:xfrm>
          <a:prstGeom prst="rect">
            <a:avLst/>
          </a:prstGeom>
          <a:noFill/>
        </p:spPr>
        <p:txBody>
          <a:bodyPr wrap="none" rtlCol="0">
            <a:spAutoFit/>
          </a:bodyPr>
          <a:lstStyle/>
          <a:p>
            <a:endParaRPr lang="en-US" sz="2400"/>
          </a:p>
        </p:txBody>
      </p:sp>
      <p:sp>
        <p:nvSpPr>
          <p:cNvPr id="7" name="Text Placeholder 2"/>
          <p:cNvSpPr>
            <a:spLocks noGrp="1"/>
          </p:cNvSpPr>
          <p:nvPr>
            <p:ph idx="1" hasCustomPrompt="1"/>
          </p:nvPr>
        </p:nvSpPr>
        <p:spPr>
          <a:xfrm>
            <a:off x="691765" y="1825214"/>
            <a:ext cx="10687459" cy="4390143"/>
          </a:xfrm>
          <a:prstGeom prst="rect">
            <a:avLst/>
          </a:prstGeom>
        </p:spPr>
        <p:txBody>
          <a:bodyPr vert="horz" lIns="91440" tIns="45720" rIns="91440" bIns="45720" rtlCol="0">
            <a:normAutofit/>
          </a:bodyPr>
          <a:lstStyle>
            <a:lvl1pPr marL="457189" marR="0" indent="-457189" algn="l" defTabSz="609585" rtl="0" eaLnBrk="1" fontAlgn="auto" latinLnBrk="0" hangingPunct="1">
              <a:lnSpc>
                <a:spcPct val="100000"/>
              </a:lnSpc>
              <a:spcBef>
                <a:spcPts val="0"/>
              </a:spcBef>
              <a:spcAft>
                <a:spcPts val="160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a:t>Click to edit master subtitle style</a:t>
            </a:r>
          </a:p>
        </p:txBody>
      </p:sp>
    </p:spTree>
    <p:extLst>
      <p:ext uri="{BB962C8B-B14F-4D97-AF65-F5344CB8AC3E}">
        <p14:creationId xmlns:p14="http://schemas.microsoft.com/office/powerpoint/2010/main" val="192504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hyperlink" Target="mailto:carina.hahn.usdoe@hawaii.gov" TargetMode="External"/><Relationship Id="rId2" Type="http://schemas.openxmlformats.org/officeDocument/2006/relationships/hyperlink" Target="https://puc.hawaii.gov/energy/equity/"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utilitydisconnections.org/" TargetMode="External"/><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F92_4CC95196.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microsoft.com/office/2018/10/relationships/comments" Target="../comments/modernComment_204A_15970CF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8/10/relationships/comments" Target="../comments/modernComment_204C_332A88D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microsoft.com/office/2018/10/relationships/comments" Target="../comments/modernComment_206D_ED0E7B8F.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8C_D7407BE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alika.j.luague@hawaii.gov"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hyperlink" Target="mailto:Julian.Aris@mass.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fileservice.eea.comacloud.net/FileService.Api/file/FileRoom/19853733" TargetMode="External"/><Relationship Id="rId4" Type="http://schemas.openxmlformats.org/officeDocument/2006/relationships/hyperlink" Target="https://eeaonline.eea.state.ma.us/DPU/Fileroom/dockets/bynumber"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5.sv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8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apps.psc.wi.gov/ERF/ERFview/viewdoc.aspx?docid=485457"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B532D-DC16-DC95-F813-6BBB1D210C75}"/>
              </a:ext>
            </a:extLst>
          </p:cNvPr>
          <p:cNvSpPr>
            <a:spLocks noGrp="1"/>
          </p:cNvSpPr>
          <p:nvPr>
            <p:ph type="title"/>
          </p:nvPr>
        </p:nvSpPr>
        <p:spPr>
          <a:xfrm>
            <a:off x="653145" y="609599"/>
            <a:ext cx="10817964" cy="5518557"/>
          </a:xfrm>
        </p:spPr>
        <p:txBody>
          <a:bodyPr anchor="ctr">
            <a:normAutofit/>
          </a:bodyPr>
          <a:lstStyle/>
          <a:p>
            <a:pPr algn="ctr"/>
            <a:r>
              <a:rPr lang="en-US"/>
              <a:t>Meeting will be starting soon.</a:t>
            </a:r>
            <a:br>
              <a:rPr lang="en-US"/>
            </a:br>
            <a:br>
              <a:rPr lang="en-US"/>
            </a:br>
            <a:r>
              <a:rPr lang="en-US"/>
              <a:t>Thank you for your patience,</a:t>
            </a:r>
            <a:br>
              <a:rPr lang="en-US"/>
            </a:br>
            <a:br>
              <a:rPr lang="en-US"/>
            </a:br>
            <a:r>
              <a:rPr lang="en-US"/>
              <a:t>Mahalo!</a:t>
            </a:r>
          </a:p>
        </p:txBody>
      </p:sp>
      <p:sp>
        <p:nvSpPr>
          <p:cNvPr id="3" name="Slide Number Placeholder 2">
            <a:extLst>
              <a:ext uri="{FF2B5EF4-FFF2-40B4-BE49-F238E27FC236}">
                <a16:creationId xmlns:a16="http://schemas.microsoft.com/office/drawing/2014/main" id="{79FD8DED-77AE-FC13-4F7B-9EFA7BAEC5F9}"/>
              </a:ext>
            </a:extLst>
          </p:cNvPr>
          <p:cNvSpPr>
            <a:spLocks noGrp="1"/>
          </p:cNvSpPr>
          <p:nvPr>
            <p:ph type="sldNum" sz="quarter" idx="12"/>
          </p:nvPr>
        </p:nvSpPr>
        <p:spPr/>
        <p:txBody>
          <a:bodyPr/>
          <a:lstStyle/>
          <a:p>
            <a:fld id="{F8978BCC-1D57-4B29-98D6-660AA31E2976}" type="slidenum">
              <a:rPr lang="en-US" dirty="0" smtClean="0"/>
              <a:t>1</a:t>
            </a:fld>
            <a:endParaRPr lang="en-US"/>
          </a:p>
        </p:txBody>
      </p:sp>
    </p:spTree>
    <p:extLst>
      <p:ext uri="{BB962C8B-B14F-4D97-AF65-F5344CB8AC3E}">
        <p14:creationId xmlns:p14="http://schemas.microsoft.com/office/powerpoint/2010/main" val="915354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y energy poverty is something we have to urgently end">
            <a:extLst>
              <a:ext uri="{FF2B5EF4-FFF2-40B4-BE49-F238E27FC236}">
                <a16:creationId xmlns:a16="http://schemas.microsoft.com/office/drawing/2014/main" id="{6E15458D-A686-B39F-60B2-2672098B2A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30" y="0"/>
            <a:ext cx="12192001" cy="6858000"/>
          </a:xfrm>
          <a:prstGeom prst="rect">
            <a:avLst/>
          </a:prstGeom>
          <a:solidFill>
            <a:schemeClr val="bg1"/>
          </a:solidFill>
        </p:spPr>
      </p:pic>
      <p:sp>
        <p:nvSpPr>
          <p:cNvPr id="2" name="Title 1"/>
          <p:cNvSpPr>
            <a:spLocks noGrp="1"/>
          </p:cNvSpPr>
          <p:nvPr>
            <p:ph type="title"/>
          </p:nvPr>
        </p:nvSpPr>
        <p:spPr>
          <a:xfrm>
            <a:off x="40342" y="152013"/>
            <a:ext cx="12056923" cy="1621971"/>
          </a:xfrm>
          <a:noFill/>
          <a:ln>
            <a:noFill/>
          </a:ln>
        </p:spPr>
        <p:txBody>
          <a:bodyPr>
            <a:normAutofit/>
          </a:bodyPr>
          <a:lstStyle/>
          <a:p>
            <a:r>
              <a:rPr lang="en-US" sz="4400"/>
              <a:t>Energy Insecurity and Utility Disconnections</a:t>
            </a:r>
            <a:endParaRPr lang="en-US" sz="4400">
              <a:latin typeface="BentonSans Medium" pitchFamily="50" charset="0"/>
            </a:endParaRPr>
          </a:p>
        </p:txBody>
      </p:sp>
      <p:sp>
        <p:nvSpPr>
          <p:cNvPr id="3" name="TextBox 2">
            <a:extLst>
              <a:ext uri="{FF2B5EF4-FFF2-40B4-BE49-F238E27FC236}">
                <a16:creationId xmlns:a16="http://schemas.microsoft.com/office/drawing/2014/main" id="{809D279C-B1A3-3C6A-CB9A-19E66B6AC30B}"/>
              </a:ext>
            </a:extLst>
          </p:cNvPr>
          <p:cNvSpPr txBox="1"/>
          <p:nvPr/>
        </p:nvSpPr>
        <p:spPr>
          <a:xfrm>
            <a:off x="0" y="3843665"/>
            <a:ext cx="5935156" cy="286232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Sanya Carley</a:t>
            </a:r>
          </a:p>
          <a:p>
            <a:r>
              <a:rPr lang="en-US" sz="1400">
                <a:solidFill>
                  <a:schemeClr val="bg1"/>
                </a:solidFill>
                <a:latin typeface="Arial" panose="020B0604020202020204" pitchFamily="34" charset="0"/>
                <a:cs typeface="Arial" panose="020B0604020202020204" pitchFamily="34" charset="0"/>
              </a:rPr>
              <a:t>Presidential Distinguished Professor of Energy Policy and City Planning</a:t>
            </a:r>
          </a:p>
          <a:p>
            <a:r>
              <a:rPr lang="en-US" sz="1400">
                <a:solidFill>
                  <a:schemeClr val="bg1"/>
                </a:solidFill>
                <a:latin typeface="Arial" panose="020B0604020202020204" pitchFamily="34" charset="0"/>
                <a:cs typeface="Arial" panose="020B0604020202020204" pitchFamily="34" charset="0"/>
              </a:rPr>
              <a:t>Mark Alan Hughes Faculty Director</a:t>
            </a:r>
          </a:p>
          <a:p>
            <a:r>
              <a:rPr lang="en-US" sz="1400">
                <a:solidFill>
                  <a:schemeClr val="bg1"/>
                </a:solidFill>
                <a:latin typeface="Arial" panose="020B0604020202020204" pitchFamily="34" charset="0"/>
                <a:cs typeface="Arial" panose="020B0604020202020204" pitchFamily="34" charset="0"/>
              </a:rPr>
              <a:t>Kleinman Center for Energy Policy</a:t>
            </a:r>
          </a:p>
          <a:p>
            <a:r>
              <a:rPr lang="en-US" sz="1400">
                <a:solidFill>
                  <a:schemeClr val="bg1"/>
                </a:solidFill>
                <a:latin typeface="Arial" panose="020B0604020202020204" pitchFamily="34" charset="0"/>
                <a:cs typeface="Arial" panose="020B0604020202020204" pitchFamily="34" charset="0"/>
              </a:rPr>
              <a:t>University of Pennsylvania</a:t>
            </a:r>
            <a:endParaRPr lang="en-US" sz="1400" b="1">
              <a:solidFill>
                <a:schemeClr val="bg1"/>
              </a:solidFill>
              <a:latin typeface="Arial" panose="020B0604020202020204" pitchFamily="34" charset="0"/>
              <a:cs typeface="Arial" panose="020B0604020202020204" pitchFamily="34" charset="0"/>
            </a:endParaRPr>
          </a:p>
          <a:p>
            <a:endParaRPr lang="en-US" sz="1600" b="1">
              <a:solidFill>
                <a:schemeClr val="bg1"/>
              </a:solidFill>
              <a:latin typeface="Arial" panose="020B0604020202020204" pitchFamily="34" charset="0"/>
              <a:cs typeface="Arial" panose="020B0604020202020204" pitchFamily="34" charset="0"/>
            </a:endParaRPr>
          </a:p>
          <a:p>
            <a:endParaRPr lang="en-US" sz="1600" b="1">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David Konisky</a:t>
            </a:r>
            <a:br>
              <a:rPr lang="en-US" sz="16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Lynton K. Caldwell Professor</a:t>
            </a:r>
          </a:p>
          <a:p>
            <a:r>
              <a:rPr lang="en-US" sz="1400">
                <a:solidFill>
                  <a:schemeClr val="bg1"/>
                </a:solidFill>
                <a:latin typeface="Arial" panose="020B0604020202020204" pitchFamily="34" charset="0"/>
                <a:cs typeface="Arial" panose="020B0604020202020204" pitchFamily="34" charset="0"/>
              </a:rPr>
              <a:t>Co-Director, Energy Justice Lab</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O’Neill School of Public and Environmental Affairs</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Indiana University, Bloomington</a:t>
            </a:r>
          </a:p>
        </p:txBody>
      </p:sp>
    </p:spTree>
    <p:extLst>
      <p:ext uri="{BB962C8B-B14F-4D97-AF65-F5344CB8AC3E}">
        <p14:creationId xmlns:p14="http://schemas.microsoft.com/office/powerpoint/2010/main" val="718105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19221B-1782-3313-19EE-548C2E88487C}"/>
              </a:ext>
            </a:extLst>
          </p:cNvPr>
          <p:cNvSpPr>
            <a:spLocks noGrp="1"/>
          </p:cNvSpPr>
          <p:nvPr>
            <p:ph type="body" idx="1"/>
          </p:nvPr>
        </p:nvSpPr>
        <p:spPr>
          <a:xfrm>
            <a:off x="975360" y="1482557"/>
            <a:ext cx="4754880" cy="777240"/>
          </a:xfrm>
        </p:spPr>
        <p:txBody>
          <a:bodyPr>
            <a:normAutofit/>
          </a:bodyPr>
          <a:lstStyle/>
          <a:p>
            <a:r>
              <a:rPr lang="en-US"/>
              <a:t>Equity Docket in 2025</a:t>
            </a:r>
          </a:p>
        </p:txBody>
      </p:sp>
      <p:sp>
        <p:nvSpPr>
          <p:cNvPr id="8" name="Content Placeholder 7">
            <a:extLst>
              <a:ext uri="{FF2B5EF4-FFF2-40B4-BE49-F238E27FC236}">
                <a16:creationId xmlns:a16="http://schemas.microsoft.com/office/drawing/2014/main" id="{5B938E5E-064D-51A9-D6A6-067DDFE545C8}"/>
              </a:ext>
            </a:extLst>
          </p:cNvPr>
          <p:cNvSpPr>
            <a:spLocks noGrp="1"/>
          </p:cNvSpPr>
          <p:nvPr>
            <p:ph sz="half" idx="2"/>
          </p:nvPr>
        </p:nvSpPr>
        <p:spPr>
          <a:xfrm>
            <a:off x="975360" y="2282739"/>
            <a:ext cx="4754880" cy="3781176"/>
          </a:xfrm>
        </p:spPr>
        <p:txBody>
          <a:bodyPr vert="horz" lIns="91440" tIns="45720" rIns="91440" bIns="45720" rtlCol="0" anchor="t">
            <a:normAutofit/>
          </a:bodyPr>
          <a:lstStyle/>
          <a:p>
            <a:pPr marL="342900" indent="-182245"/>
            <a:r>
              <a:rPr lang="en-US" sz="2000"/>
              <a:t>Commission is working with its community engagement consultant to develop an outreach and engagement strategy for this docket and beyond</a:t>
            </a:r>
            <a:endParaRPr lang="en-US"/>
          </a:p>
          <a:p>
            <a:pPr marL="342900" indent="-182245"/>
            <a:r>
              <a:rPr lang="en-US" sz="2000"/>
              <a:t>Exploring options for working towards solving issues in the tracks over the course of this year</a:t>
            </a:r>
          </a:p>
          <a:p>
            <a:pPr marL="342900" indent="-182245"/>
            <a:r>
              <a:rPr lang="en-US" sz="2000"/>
              <a:t>Public comments are encouraged : </a:t>
            </a:r>
            <a:r>
              <a:rPr lang="en-US" sz="2000">
                <a:hlinkClick r:id="rId2"/>
              </a:rPr>
              <a:t>https://puc.hawaii.gov/energy/equity/</a:t>
            </a:r>
            <a:r>
              <a:rPr lang="en-US" sz="2000"/>
              <a:t> </a:t>
            </a:r>
            <a:endParaRPr lang="en-US"/>
          </a:p>
        </p:txBody>
      </p:sp>
      <p:sp>
        <p:nvSpPr>
          <p:cNvPr id="9" name="Text Placeholder 8">
            <a:extLst>
              <a:ext uri="{FF2B5EF4-FFF2-40B4-BE49-F238E27FC236}">
                <a16:creationId xmlns:a16="http://schemas.microsoft.com/office/drawing/2014/main" id="{EECFF5A4-4451-4AD3-5F8B-E3211C261AE2}"/>
              </a:ext>
            </a:extLst>
          </p:cNvPr>
          <p:cNvSpPr>
            <a:spLocks noGrp="1"/>
          </p:cNvSpPr>
          <p:nvPr>
            <p:ph type="body" sz="quarter" idx="3"/>
          </p:nvPr>
        </p:nvSpPr>
        <p:spPr>
          <a:xfrm>
            <a:off x="6458804" y="1482239"/>
            <a:ext cx="4754880" cy="777240"/>
          </a:xfrm>
        </p:spPr>
        <p:txBody>
          <a:bodyPr>
            <a:normAutofit/>
          </a:bodyPr>
          <a:lstStyle/>
          <a:p>
            <a:r>
              <a:rPr lang="en-US"/>
              <a:t>Hawaii State LIHEAP Working Group Outreach</a:t>
            </a:r>
          </a:p>
        </p:txBody>
      </p:sp>
      <p:sp>
        <p:nvSpPr>
          <p:cNvPr id="10" name="Content Placeholder 9">
            <a:extLst>
              <a:ext uri="{FF2B5EF4-FFF2-40B4-BE49-F238E27FC236}">
                <a16:creationId xmlns:a16="http://schemas.microsoft.com/office/drawing/2014/main" id="{D7710A7B-20C5-281B-C21B-A54EA6408498}"/>
              </a:ext>
            </a:extLst>
          </p:cNvPr>
          <p:cNvSpPr>
            <a:spLocks noGrp="1"/>
          </p:cNvSpPr>
          <p:nvPr>
            <p:ph sz="quarter" idx="4"/>
          </p:nvPr>
        </p:nvSpPr>
        <p:spPr>
          <a:xfrm>
            <a:off x="6458804" y="2282738"/>
            <a:ext cx="4754880" cy="3781177"/>
          </a:xfrm>
        </p:spPr>
        <p:txBody>
          <a:bodyPr vert="horz" lIns="91440" tIns="45720" rIns="91440" bIns="45720" rtlCol="0" anchor="t">
            <a:normAutofit/>
          </a:bodyPr>
          <a:lstStyle/>
          <a:p>
            <a:pPr marL="342900" indent="-182245"/>
            <a:r>
              <a:rPr lang="en-US" sz="2000">
                <a:ea typeface="+mn-lt"/>
                <a:cs typeface="+mn-lt"/>
              </a:rPr>
              <a:t>HOUSE CROSSOVER UPDATE!!! 🎉</a:t>
            </a:r>
            <a:endParaRPr lang="en-US"/>
          </a:p>
          <a:p>
            <a:pPr marL="342900" indent="-182245"/>
            <a:r>
              <a:rPr lang="en-US" sz="2000">
                <a:ea typeface="+mn-lt"/>
                <a:cs typeface="+mn-lt"/>
              </a:rPr>
              <a:t>LIHEAP Working Group continuing to meet regularly, next meeting on Friday March 7th, 2025.  </a:t>
            </a:r>
            <a:endParaRPr lang="en-US" sz="2000"/>
          </a:p>
          <a:p>
            <a:pPr marL="342900" indent="-182245"/>
            <a:r>
              <a:rPr lang="en-US" sz="2000"/>
              <a:t>Please </a:t>
            </a:r>
            <a:r>
              <a:rPr lang="en-US" sz="2000" b="1"/>
              <a:t>DO NOT HESITATE</a:t>
            </a:r>
            <a:r>
              <a:rPr lang="en-US" sz="2000"/>
              <a:t> to reach out to Carina Hahn at </a:t>
            </a:r>
            <a:r>
              <a:rPr lang="en-US" sz="2000">
                <a:hlinkClick r:id="rId3"/>
              </a:rPr>
              <a:t>carina.hahn.usdoe@hawaii.gov</a:t>
            </a:r>
            <a:r>
              <a:rPr lang="en-US" sz="2000"/>
              <a:t> if you are interested in learning more. </a:t>
            </a:r>
            <a:r>
              <a:rPr lang="en-US" sz="2000" b="1"/>
              <a:t>SERIOUSLY!</a:t>
            </a:r>
          </a:p>
          <a:p>
            <a:pPr marL="342900" indent="-182245"/>
            <a:endParaRPr lang="en-US" sz="2000"/>
          </a:p>
        </p:txBody>
      </p:sp>
      <p:sp>
        <p:nvSpPr>
          <p:cNvPr id="2" name="Slide Number Placeholder 1">
            <a:extLst>
              <a:ext uri="{FF2B5EF4-FFF2-40B4-BE49-F238E27FC236}">
                <a16:creationId xmlns:a16="http://schemas.microsoft.com/office/drawing/2014/main" id="{CC44D54F-DF49-F9C2-7E94-ABCE3D483E6B}"/>
              </a:ext>
            </a:extLst>
          </p:cNvPr>
          <p:cNvSpPr>
            <a:spLocks noGrp="1"/>
          </p:cNvSpPr>
          <p:nvPr>
            <p:ph type="sldNum" sz="quarter" idx="12"/>
          </p:nvPr>
        </p:nvSpPr>
        <p:spPr>
          <a:xfrm>
            <a:off x="9329530" y="6223828"/>
            <a:ext cx="1706217" cy="365125"/>
          </a:xfrm>
        </p:spPr>
        <p:txBody>
          <a:bodyPr/>
          <a:lstStyle/>
          <a:p>
            <a:pPr lvl="0"/>
            <a:fld id="{F8978BCC-1D57-4B29-98D6-660AA31E2976}" type="slidenum">
              <a:rPr lang="en-US" noProof="0" smtClean="0"/>
              <a:pPr lvl="0"/>
              <a:t>100</a:t>
            </a:fld>
            <a:endParaRPr lang="en-US" noProof="0"/>
          </a:p>
        </p:txBody>
      </p:sp>
      <p:sp>
        <p:nvSpPr>
          <p:cNvPr id="4" name="Title 3">
            <a:extLst>
              <a:ext uri="{FF2B5EF4-FFF2-40B4-BE49-F238E27FC236}">
                <a16:creationId xmlns:a16="http://schemas.microsoft.com/office/drawing/2014/main" id="{9893C303-3738-B4FB-C32D-ABDF68EA1787}"/>
              </a:ext>
            </a:extLst>
          </p:cNvPr>
          <p:cNvSpPr>
            <a:spLocks noGrp="1"/>
          </p:cNvSpPr>
          <p:nvPr>
            <p:ph type="title"/>
          </p:nvPr>
        </p:nvSpPr>
        <p:spPr>
          <a:xfrm>
            <a:off x="609600" y="609600"/>
            <a:ext cx="10972800" cy="876300"/>
          </a:xfrm>
        </p:spPr>
        <p:txBody>
          <a:bodyPr/>
          <a:lstStyle/>
          <a:p>
            <a:r>
              <a:rPr lang="en-US"/>
              <a:t>Next Steps &amp; Looking Ahead</a:t>
            </a:r>
          </a:p>
        </p:txBody>
      </p:sp>
    </p:spTree>
    <p:extLst>
      <p:ext uri="{BB962C8B-B14F-4D97-AF65-F5344CB8AC3E}">
        <p14:creationId xmlns:p14="http://schemas.microsoft.com/office/powerpoint/2010/main" val="199506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3F4CD91-2BC0-5172-92F0-68A20E411D37}"/>
              </a:ext>
            </a:extLst>
          </p:cNvPr>
          <p:cNvSpPr txBox="1">
            <a:spLocks/>
          </p:cNvSpPr>
          <p:nvPr/>
        </p:nvSpPr>
        <p:spPr>
          <a:xfrm>
            <a:off x="5710122" y="2322702"/>
            <a:ext cx="5856004" cy="1711345"/>
          </a:xfrm>
          <a:prstGeom prst="rect">
            <a:avLst/>
          </a:prstGeom>
        </p:spPr>
        <p:txBody>
          <a:bodyPr vert="horz" lIns="91440" tIns="45720" rIns="91440" bIns="45720" rtlCol="0" anchor="t">
            <a:normAutofit/>
          </a:bodyPr>
          <a:lstStyle>
            <a:lvl1pPr marL="228600" indent="-228600" algn="l" defTabSz="914400" rtl="0" eaLnBrk="1" latinLnBrk="0" hangingPunct="1">
              <a:lnSpc>
                <a:spcPts val="3600"/>
              </a:lnSpc>
              <a:spcBef>
                <a:spcPts val="0"/>
              </a:spcBef>
              <a:spcAft>
                <a:spcPts val="1200"/>
              </a:spcAft>
              <a:buFont typeface="Arial"/>
              <a:buChar char="•"/>
              <a:defRPr sz="2800" b="0" i="0" kern="1200">
                <a:solidFill>
                  <a:schemeClr val="tx1"/>
                </a:solidFill>
                <a:latin typeface="Arial" charset="0"/>
                <a:ea typeface="+mn-ea"/>
                <a:cs typeface="+mn-cs"/>
              </a:defRPr>
            </a:lvl1pPr>
            <a:lvl2pPr marL="685800" indent="-228600" algn="l" defTabSz="914400" rtl="0" eaLnBrk="1" latinLnBrk="0" hangingPunct="1">
              <a:lnSpc>
                <a:spcPts val="3200"/>
              </a:lnSpc>
              <a:spcBef>
                <a:spcPts val="500"/>
              </a:spcBef>
              <a:spcAft>
                <a:spcPts val="1200"/>
              </a:spcAft>
              <a:buFont typeface="Arial"/>
              <a:buChar char="•"/>
              <a:defRPr sz="2400" b="0" i="0" kern="1200">
                <a:solidFill>
                  <a:schemeClr val="tx1"/>
                </a:solidFill>
                <a:latin typeface="Arial" charset="0"/>
                <a:ea typeface="+mn-ea"/>
                <a:cs typeface="+mn-cs"/>
              </a:defRPr>
            </a:lvl2pPr>
            <a:lvl3pPr marL="1143000" indent="-228600" algn="l" defTabSz="914400" rtl="0" eaLnBrk="1" latinLnBrk="0" hangingPunct="1">
              <a:lnSpc>
                <a:spcPts val="2800"/>
              </a:lnSpc>
              <a:spcBef>
                <a:spcPts val="500"/>
              </a:spcBef>
              <a:spcAft>
                <a:spcPts val="1200"/>
              </a:spcAft>
              <a:buFont typeface="Arial"/>
              <a:buChar char="•"/>
              <a:defRPr sz="2000" b="0" i="1" kern="1200">
                <a:solidFill>
                  <a:schemeClr val="bg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spcAft>
                <a:spcPts val="1200"/>
              </a:spcAft>
              <a:buFont typeface="Arial"/>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spcAft>
                <a:spcPts val="1200"/>
              </a:spcAft>
              <a:buFont typeface="Arial"/>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latin typeface="Arial" panose="020B0604020202020204" pitchFamily="34" charset="0"/>
                <a:cs typeface="Arial" panose="020B0604020202020204" pitchFamily="34" charset="0"/>
              </a:rPr>
              <a:t>Each year in the United States, over one in four households experience energy insecurity</a:t>
            </a:r>
          </a:p>
        </p:txBody>
      </p:sp>
      <p:pic>
        <p:nvPicPr>
          <p:cNvPr id="3" name="Picture 2">
            <a:extLst>
              <a:ext uri="{FF2B5EF4-FFF2-40B4-BE49-F238E27FC236}">
                <a16:creationId xmlns:a16="http://schemas.microsoft.com/office/drawing/2014/main" id="{4FE13A3A-DA8F-A904-5074-C0BAA904FABE}"/>
              </a:ext>
            </a:extLst>
          </p:cNvPr>
          <p:cNvPicPr>
            <a:picLocks noChangeAspect="1"/>
          </p:cNvPicPr>
          <p:nvPr/>
        </p:nvPicPr>
        <p:blipFill rotWithShape="1">
          <a:blip r:embed="rId3">
            <a:extLst>
              <a:ext uri="{28A0092B-C50C-407E-A947-70E740481C1C}">
                <a14:useLocalDpi xmlns:a14="http://schemas.microsoft.com/office/drawing/2010/main" val="0"/>
              </a:ext>
            </a:extLst>
          </a:blip>
          <a:srcRect r="47751"/>
          <a:stretch/>
        </p:blipFill>
        <p:spPr>
          <a:xfrm>
            <a:off x="963706" y="1321181"/>
            <a:ext cx="4061012" cy="1857194"/>
          </a:xfrm>
          <a:prstGeom prst="rect">
            <a:avLst/>
          </a:prstGeom>
        </p:spPr>
      </p:pic>
      <p:pic>
        <p:nvPicPr>
          <p:cNvPr id="6" name="Picture 5">
            <a:extLst>
              <a:ext uri="{FF2B5EF4-FFF2-40B4-BE49-F238E27FC236}">
                <a16:creationId xmlns:a16="http://schemas.microsoft.com/office/drawing/2014/main" id="{E097FD8A-0FD4-4741-5A50-FE7EA055DD13}"/>
              </a:ext>
            </a:extLst>
          </p:cNvPr>
          <p:cNvPicPr>
            <a:picLocks noChangeAspect="1"/>
          </p:cNvPicPr>
          <p:nvPr/>
        </p:nvPicPr>
        <p:blipFill rotWithShape="1">
          <a:blip r:embed="rId3">
            <a:extLst>
              <a:ext uri="{28A0092B-C50C-407E-A947-70E740481C1C}">
                <a14:useLocalDpi xmlns:a14="http://schemas.microsoft.com/office/drawing/2010/main" val="0"/>
              </a:ext>
            </a:extLst>
          </a:blip>
          <a:srcRect r="73126"/>
          <a:stretch/>
        </p:blipFill>
        <p:spPr>
          <a:xfrm>
            <a:off x="2926981" y="3146100"/>
            <a:ext cx="2088775" cy="1857194"/>
          </a:xfrm>
          <a:prstGeom prst="rect">
            <a:avLst/>
          </a:prstGeom>
        </p:spPr>
      </p:pic>
      <p:pic>
        <p:nvPicPr>
          <p:cNvPr id="7" name="Picture 6">
            <a:extLst>
              <a:ext uri="{FF2B5EF4-FFF2-40B4-BE49-F238E27FC236}">
                <a16:creationId xmlns:a16="http://schemas.microsoft.com/office/drawing/2014/main" id="{1B2E5A82-9909-1B36-3BAC-F75C496A24FC}"/>
              </a:ext>
            </a:extLst>
          </p:cNvPr>
          <p:cNvPicPr>
            <a:picLocks noChangeAspect="1"/>
          </p:cNvPicPr>
          <p:nvPr/>
        </p:nvPicPr>
        <p:blipFill rotWithShape="1">
          <a:blip r:embed="rId3">
            <a:extLst>
              <a:ext uri="{28A0092B-C50C-407E-A947-70E740481C1C}">
                <a14:useLocalDpi xmlns:a14="http://schemas.microsoft.com/office/drawing/2010/main" val="0"/>
              </a:ext>
            </a:extLst>
          </a:blip>
          <a:srcRect r="74510"/>
          <a:stretch/>
        </p:blipFill>
        <p:spPr>
          <a:xfrm>
            <a:off x="995083" y="3146101"/>
            <a:ext cx="1981200" cy="1857194"/>
          </a:xfrm>
          <a:prstGeom prst="rect">
            <a:avLst/>
          </a:prstGeom>
        </p:spPr>
      </p:pic>
      <p:sp>
        <p:nvSpPr>
          <p:cNvPr id="2" name="TextBox 1">
            <a:extLst>
              <a:ext uri="{FF2B5EF4-FFF2-40B4-BE49-F238E27FC236}">
                <a16:creationId xmlns:a16="http://schemas.microsoft.com/office/drawing/2014/main" id="{7A98F866-89D6-354F-8489-7D2BD67C2E40}"/>
              </a:ext>
            </a:extLst>
          </p:cNvPr>
          <p:cNvSpPr txBox="1"/>
          <p:nvPr/>
        </p:nvSpPr>
        <p:spPr>
          <a:xfrm>
            <a:off x="116958" y="6485861"/>
            <a:ext cx="6624084"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Energy Information Administration, 2020. Residential Energy Consumption Survey. </a:t>
            </a:r>
          </a:p>
        </p:txBody>
      </p:sp>
    </p:spTree>
    <p:extLst>
      <p:ext uri="{BB962C8B-B14F-4D97-AF65-F5344CB8AC3E}">
        <p14:creationId xmlns:p14="http://schemas.microsoft.com/office/powerpoint/2010/main" val="1188836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CCE81-1B55-D8CB-E5F7-32C681B546B1}"/>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r="6237"/>
          <a:stretch/>
        </p:blipFill>
        <p:spPr>
          <a:xfrm>
            <a:off x="1" y="10"/>
            <a:ext cx="9035511" cy="6857990"/>
          </a:xfrm>
          <a:prstGeom prst="rect">
            <a:avLst/>
          </a:prstGeom>
        </p:spPr>
      </p:pic>
      <p:sp>
        <p:nvSpPr>
          <p:cNvPr id="2" name="TextBox 1">
            <a:extLst>
              <a:ext uri="{FF2B5EF4-FFF2-40B4-BE49-F238E27FC236}">
                <a16:creationId xmlns:a16="http://schemas.microsoft.com/office/drawing/2014/main" id="{71E3E8B4-C770-EDF1-7173-407FAD73A0EB}"/>
              </a:ext>
            </a:extLst>
          </p:cNvPr>
          <p:cNvSpPr txBox="1"/>
          <p:nvPr/>
        </p:nvSpPr>
        <p:spPr>
          <a:xfrm>
            <a:off x="6904002" y="464119"/>
            <a:ext cx="4912962"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atin typeface="Arial" panose="020B0604020202020204" pitchFamily="34" charset="0"/>
                <a:ea typeface="+mj-ea"/>
                <a:cs typeface="Arial" panose="020B0604020202020204" pitchFamily="34" charset="0"/>
              </a:rPr>
              <a:t>How many households get disconnected?</a:t>
            </a:r>
          </a:p>
        </p:txBody>
      </p:sp>
      <p:sp>
        <p:nvSpPr>
          <p:cNvPr id="3" name="Content Placeholder 2">
            <a:extLst>
              <a:ext uri="{FF2B5EF4-FFF2-40B4-BE49-F238E27FC236}">
                <a16:creationId xmlns:a16="http://schemas.microsoft.com/office/drawing/2014/main" id="{619F7FCE-A836-9C12-C146-F5F95B91BDD4}"/>
              </a:ext>
            </a:extLst>
          </p:cNvPr>
          <p:cNvSpPr txBox="1">
            <a:spLocks/>
          </p:cNvSpPr>
          <p:nvPr/>
        </p:nvSpPr>
        <p:spPr>
          <a:xfrm>
            <a:off x="6788258" y="2650751"/>
            <a:ext cx="5144450" cy="3331595"/>
          </a:xfrm>
          <a:prstGeom prst="rect">
            <a:avLst/>
          </a:prstGeom>
        </p:spPr>
        <p:txBody>
          <a:bodyPr vert="horz" lIns="91440" tIns="45720" rIns="91440" bIns="45720" rtlCol="0">
            <a:normAutofit fontScale="92500"/>
          </a:bodyPr>
          <a:lstStyle>
            <a:lvl1pPr marL="228600" indent="-228600" algn="l" defTabSz="914400" rtl="0" eaLnBrk="1" latinLnBrk="0" hangingPunct="1">
              <a:lnSpc>
                <a:spcPts val="3600"/>
              </a:lnSpc>
              <a:spcBef>
                <a:spcPts val="0"/>
              </a:spcBef>
              <a:spcAft>
                <a:spcPts val="1200"/>
              </a:spcAft>
              <a:buFont typeface="Arial"/>
              <a:buChar char="•"/>
              <a:defRPr sz="2800" b="0" i="0" kern="1200">
                <a:solidFill>
                  <a:schemeClr val="tx1"/>
                </a:solidFill>
                <a:latin typeface="Arial" charset="0"/>
                <a:ea typeface="+mn-ea"/>
                <a:cs typeface="+mn-cs"/>
              </a:defRPr>
            </a:lvl1pPr>
            <a:lvl2pPr marL="685800" indent="-228600" algn="l" defTabSz="914400" rtl="0" eaLnBrk="1" latinLnBrk="0" hangingPunct="1">
              <a:lnSpc>
                <a:spcPts val="3200"/>
              </a:lnSpc>
              <a:spcBef>
                <a:spcPts val="500"/>
              </a:spcBef>
              <a:spcAft>
                <a:spcPts val="1200"/>
              </a:spcAft>
              <a:buFont typeface="Arial"/>
              <a:buChar char="•"/>
              <a:defRPr sz="2400" b="0" i="0" kern="1200">
                <a:solidFill>
                  <a:schemeClr val="tx1"/>
                </a:solidFill>
                <a:latin typeface="Arial" charset="0"/>
                <a:ea typeface="+mn-ea"/>
                <a:cs typeface="+mn-cs"/>
              </a:defRPr>
            </a:lvl2pPr>
            <a:lvl3pPr marL="1143000" indent="-228600" algn="l" defTabSz="914400" rtl="0" eaLnBrk="1" latinLnBrk="0" hangingPunct="1">
              <a:lnSpc>
                <a:spcPts val="2800"/>
              </a:lnSpc>
              <a:spcBef>
                <a:spcPts val="500"/>
              </a:spcBef>
              <a:spcAft>
                <a:spcPts val="1200"/>
              </a:spcAft>
              <a:buFont typeface="Arial"/>
              <a:buChar char="•"/>
              <a:defRPr sz="2000" b="0" i="1" kern="1200">
                <a:solidFill>
                  <a:schemeClr val="bg1">
                    <a:lumMod val="50000"/>
                  </a:schemeClr>
                </a:solidFill>
                <a:latin typeface="Arial" charset="0"/>
                <a:ea typeface="+mn-ea"/>
                <a:cs typeface="+mn-cs"/>
              </a:defRPr>
            </a:lvl3pPr>
            <a:lvl4pPr marL="1600200" indent="-228600" algn="l" defTabSz="914400" rtl="0" eaLnBrk="1" latinLnBrk="0" hangingPunct="1">
              <a:lnSpc>
                <a:spcPct val="90000"/>
              </a:lnSpc>
              <a:spcBef>
                <a:spcPts val="500"/>
              </a:spcBef>
              <a:spcAft>
                <a:spcPts val="1200"/>
              </a:spcAft>
              <a:buFont typeface="Arial"/>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spcAft>
                <a:spcPts val="1200"/>
              </a:spcAft>
              <a:buFont typeface="Arial"/>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None/>
            </a:pPr>
            <a:r>
              <a:rPr lang="en-US" sz="2400">
                <a:latin typeface="Arial" panose="020B0604020202020204" pitchFamily="34" charset="0"/>
                <a:cs typeface="Arial" panose="020B0604020202020204" pitchFamily="34" charset="0"/>
              </a:rPr>
              <a:t>In 2023, ~2 million households had their electricity or natural gas shut off due to nonpayment of their monthly utility bill</a:t>
            </a:r>
          </a:p>
          <a:p>
            <a:pPr marL="0" indent="0">
              <a:lnSpc>
                <a:spcPct val="90000"/>
              </a:lnSpc>
              <a:buNone/>
            </a:pPr>
            <a:endParaRPr lang="en-US" sz="2400">
              <a:latin typeface="Arial" panose="020B0604020202020204" pitchFamily="34" charset="0"/>
              <a:cs typeface="Arial" panose="020B0604020202020204" pitchFamily="34" charset="0"/>
            </a:endParaRPr>
          </a:p>
          <a:p>
            <a:pPr marL="0" indent="0">
              <a:lnSpc>
                <a:spcPct val="90000"/>
              </a:lnSpc>
              <a:buNone/>
            </a:pPr>
            <a:r>
              <a:rPr lang="en-US" sz="2400">
                <a:latin typeface="Arial" panose="020B0604020202020204" pitchFamily="34" charset="0"/>
                <a:cs typeface="Arial" panose="020B0604020202020204" pitchFamily="34" charset="0"/>
              </a:rPr>
              <a:t>In 2024, Hawaii’s utilities disconnected about 15,000 residential customers</a:t>
            </a:r>
          </a:p>
          <a:p>
            <a:pPr marL="0" indent="0">
              <a:lnSpc>
                <a:spcPct val="90000"/>
              </a:lnSpc>
              <a:buNone/>
            </a:pPr>
            <a:endParaRPr lang="en-US" sz="1800">
              <a:latin typeface="Arial" panose="020B0604020202020204" pitchFamily="34" charset="0"/>
              <a:cs typeface="Arial" panose="020B0604020202020204" pitchFamily="34" charset="0"/>
            </a:endParaRPr>
          </a:p>
          <a:p>
            <a:pPr marL="0" indent="0">
              <a:lnSpc>
                <a:spcPct val="90000"/>
              </a:lnSpc>
              <a:buNone/>
            </a:pPr>
            <a:r>
              <a:rPr lang="en-US" sz="1800">
                <a:latin typeface="Arial" panose="020B0604020202020204" pitchFamily="34" charset="0"/>
                <a:cs typeface="Arial" panose="020B0604020202020204" pitchFamily="34" charset="0"/>
              </a:rPr>
              <a:t>Source: Energy Justice Lab, Utility Disconnections Dashboard (</a:t>
            </a:r>
            <a:r>
              <a:rPr lang="en-US" sz="1800">
                <a:latin typeface="Arial" panose="020B0604020202020204" pitchFamily="34" charset="0"/>
                <a:cs typeface="Arial" panose="020B0604020202020204" pitchFamily="34" charset="0"/>
                <a:hlinkClick r:id="rId3"/>
              </a:rPr>
              <a:t>https://utilitydisconnections.org</a:t>
            </a:r>
            <a:r>
              <a:rPr lang="en-US" sz="18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1223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B9C60F-32AB-7386-BFCB-0E52AB7A67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F932C-6E85-C61C-26C0-140DB0B36B1B}"/>
              </a:ext>
            </a:extLst>
          </p:cNvPr>
          <p:cNvSpPr>
            <a:spLocks noGrp="1"/>
          </p:cNvSpPr>
          <p:nvPr>
            <p:ph type="sldNum" sz="quarter" idx="12"/>
          </p:nvPr>
        </p:nvSpPr>
        <p:spPr/>
        <p:txBody>
          <a:bodyPr/>
          <a:lstStyle/>
          <a:p>
            <a:fld id="{BD87B14B-897E-034B-A3AC-4BDE22EBBD92}" type="slidenum">
              <a:rPr lang="en-US" smtClean="0"/>
              <a:t>13</a:t>
            </a:fld>
            <a:endParaRPr lang="en-US"/>
          </a:p>
        </p:txBody>
      </p:sp>
      <p:sp>
        <p:nvSpPr>
          <p:cNvPr id="23" name="Slide Number Placeholder 3">
            <a:extLst>
              <a:ext uri="{FF2B5EF4-FFF2-40B4-BE49-F238E27FC236}">
                <a16:creationId xmlns:a16="http://schemas.microsoft.com/office/drawing/2014/main" id="{6B336938-7F03-B842-CD37-937DB0B2624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9EB7CB-380D-8347-9E30-A325F7AC561E}" type="slidenum">
              <a:rPr lang="en-US" smtClean="0"/>
              <a:pPr/>
              <a:t>13</a:t>
            </a:fld>
            <a:endParaRPr lang="en-US"/>
          </a:p>
        </p:txBody>
      </p:sp>
      <p:grpSp>
        <p:nvGrpSpPr>
          <p:cNvPr id="3" name="Group 2">
            <a:extLst>
              <a:ext uri="{FF2B5EF4-FFF2-40B4-BE49-F238E27FC236}">
                <a16:creationId xmlns:a16="http://schemas.microsoft.com/office/drawing/2014/main" id="{A7BDE058-4D6E-FDA3-7B04-26A4CAE5EE39}"/>
              </a:ext>
            </a:extLst>
          </p:cNvPr>
          <p:cNvGrpSpPr/>
          <p:nvPr/>
        </p:nvGrpSpPr>
        <p:grpSpPr>
          <a:xfrm>
            <a:off x="1" y="-22942"/>
            <a:ext cx="12384343" cy="6893152"/>
            <a:chOff x="-2" y="6411"/>
            <a:chExt cx="12384343" cy="6893152"/>
          </a:xfrm>
          <a:solidFill>
            <a:schemeClr val="bg1">
              <a:alpha val="60000"/>
            </a:schemeClr>
          </a:solidFill>
        </p:grpSpPr>
        <p:pic>
          <p:nvPicPr>
            <p:cNvPr id="6" name="Picture 2" descr="Online classrooms: best e-learning apps for your children while schools are  shut | TechRadar">
              <a:extLst>
                <a:ext uri="{FF2B5EF4-FFF2-40B4-BE49-F238E27FC236}">
                  <a16:creationId xmlns:a16="http://schemas.microsoft.com/office/drawing/2014/main" id="{49C9D6A4-408E-9C02-F3E7-0624D22E7F6E}"/>
                </a:ext>
              </a:extLst>
            </p:cNvPr>
            <p:cNvPicPr>
              <a:picLocks noChangeAspect="1" noChangeArrowheads="1"/>
            </p:cNvPicPr>
            <p:nvPr/>
          </p:nvPicPr>
          <p:blipFill rotWithShape="1">
            <a:blip r:embed="rId2" cstate="screen">
              <a:alphaModFix amt="80000"/>
              <a:extLst>
                <a:ext uri="{28A0092B-C50C-407E-A947-70E740481C1C}">
                  <a14:useLocalDpi xmlns:a14="http://schemas.microsoft.com/office/drawing/2010/main"/>
                </a:ext>
              </a:extLst>
            </a:blip>
            <a:srcRect l="5787" r="19859"/>
            <a:stretch/>
          </p:blipFill>
          <p:spPr bwMode="auto">
            <a:xfrm>
              <a:off x="4144488" y="6411"/>
              <a:ext cx="4293832" cy="3486655"/>
            </a:xfrm>
            <a:prstGeom prst="rect">
              <a:avLst/>
            </a:prstGeom>
            <a:grpFill/>
          </p:spPr>
        </p:pic>
        <p:pic>
          <p:nvPicPr>
            <p:cNvPr id="7" name="Picture 4" descr="6 Old-Time Ways to Check If Your Food Has Spoiled | Survivopedia">
              <a:extLst>
                <a:ext uri="{FF2B5EF4-FFF2-40B4-BE49-F238E27FC236}">
                  <a16:creationId xmlns:a16="http://schemas.microsoft.com/office/drawing/2014/main" id="{56FD4619-741C-B423-46CD-790CA63B58FF}"/>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a:ext>
              </a:extLst>
            </a:blip>
            <a:srcRect r="27770"/>
            <a:stretch/>
          </p:blipFill>
          <p:spPr bwMode="auto">
            <a:xfrm>
              <a:off x="8438321" y="9403"/>
              <a:ext cx="3946020" cy="3431807"/>
            </a:xfrm>
            <a:prstGeom prst="rect">
              <a:avLst/>
            </a:prstGeom>
            <a:grpFill/>
          </p:spPr>
        </p:pic>
        <p:pic>
          <p:nvPicPr>
            <p:cNvPr id="8" name="Picture 6" descr="How to Keep Warm If There Is No Heat in Your House - Howcast">
              <a:extLst>
                <a:ext uri="{FF2B5EF4-FFF2-40B4-BE49-F238E27FC236}">
                  <a16:creationId xmlns:a16="http://schemas.microsoft.com/office/drawing/2014/main" id="{96FD23DC-46F6-FE29-1AE3-97265A0708FB}"/>
                </a:ext>
              </a:extLst>
            </p:cNvPr>
            <p:cNvPicPr>
              <a:picLocks noChangeAspect="1" noChangeArrowheads="1"/>
            </p:cNvPicPr>
            <p:nvPr/>
          </p:nvPicPr>
          <p:blipFill rotWithShape="1">
            <a:blip r:embed="rId4" cstate="screen">
              <a:alphaModFix amt="80000"/>
              <a:extLst>
                <a:ext uri="{28A0092B-C50C-407E-A947-70E740481C1C}">
                  <a14:useLocalDpi xmlns:a14="http://schemas.microsoft.com/office/drawing/2010/main"/>
                </a:ext>
              </a:extLst>
            </a:blip>
            <a:srcRect r="26170"/>
            <a:stretch/>
          </p:blipFill>
          <p:spPr bwMode="auto">
            <a:xfrm>
              <a:off x="8438321" y="3441210"/>
              <a:ext cx="3946020" cy="3458353"/>
            </a:xfrm>
            <a:prstGeom prst="rect">
              <a:avLst/>
            </a:prstGeom>
            <a:grpFill/>
          </p:spPr>
        </p:pic>
        <p:pic>
          <p:nvPicPr>
            <p:cNvPr id="9" name="Picture 12" descr="Why You Shouldn't Charge Your Mobile Phone Overnight | Time">
              <a:extLst>
                <a:ext uri="{FF2B5EF4-FFF2-40B4-BE49-F238E27FC236}">
                  <a16:creationId xmlns:a16="http://schemas.microsoft.com/office/drawing/2014/main" id="{DCB88CC9-6260-57BD-D7EE-87E24DBF900E}"/>
                </a:ext>
              </a:extLst>
            </p:cNvPr>
            <p:cNvPicPr>
              <a:picLocks noChangeAspect="1" noChangeArrowheads="1"/>
            </p:cNvPicPr>
            <p:nvPr/>
          </p:nvPicPr>
          <p:blipFill rotWithShape="1">
            <a:blip r:embed="rId5">
              <a:alphaModFix amt="80000"/>
              <a:extLst>
                <a:ext uri="{28A0092B-C50C-407E-A947-70E740481C1C}">
                  <a14:useLocalDpi xmlns:a14="http://schemas.microsoft.com/office/drawing/2010/main"/>
                </a:ext>
              </a:extLst>
            </a:blip>
            <a:srcRect r="15951"/>
            <a:stretch/>
          </p:blipFill>
          <p:spPr bwMode="auto">
            <a:xfrm>
              <a:off x="-2" y="6411"/>
              <a:ext cx="4144488" cy="3441210"/>
            </a:xfrm>
            <a:prstGeom prst="rect">
              <a:avLst/>
            </a:prstGeom>
            <a:grpFill/>
          </p:spPr>
        </p:pic>
        <p:pic>
          <p:nvPicPr>
            <p:cNvPr id="10" name="Picture 16" descr="Can We Turn Down the Temperature on Urban Heat Islands? - Yale E360">
              <a:extLst>
                <a:ext uri="{FF2B5EF4-FFF2-40B4-BE49-F238E27FC236}">
                  <a16:creationId xmlns:a16="http://schemas.microsoft.com/office/drawing/2014/main" id="{76D30539-7D5B-19C5-58C3-0FEC3D5CF024}"/>
                </a:ext>
              </a:extLst>
            </p:cNvPr>
            <p:cNvPicPr>
              <a:picLocks noChangeAspect="1" noChangeArrowheads="1"/>
            </p:cNvPicPr>
            <p:nvPr/>
          </p:nvPicPr>
          <p:blipFill rotWithShape="1">
            <a:blip r:embed="rId6" cstate="screen">
              <a:alphaModFix amt="80000"/>
              <a:extLst>
                <a:ext uri="{28A0092B-C50C-407E-A947-70E740481C1C}">
                  <a14:useLocalDpi xmlns:a14="http://schemas.microsoft.com/office/drawing/2010/main"/>
                </a:ext>
              </a:extLst>
            </a:blip>
            <a:srcRect l="12986"/>
            <a:stretch/>
          </p:blipFill>
          <p:spPr bwMode="auto">
            <a:xfrm>
              <a:off x="4130839" y="3441210"/>
              <a:ext cx="4307481" cy="3446143"/>
            </a:xfrm>
            <a:prstGeom prst="rect">
              <a:avLst/>
            </a:prstGeom>
            <a:grpFill/>
          </p:spPr>
        </p:pic>
        <p:pic>
          <p:nvPicPr>
            <p:cNvPr id="11" name="Picture 2" descr="Oxygen Tanks Vs. Oxygen Concentrators: Which Are Better - Terry Cralle">
              <a:extLst>
                <a:ext uri="{FF2B5EF4-FFF2-40B4-BE49-F238E27FC236}">
                  <a16:creationId xmlns:a16="http://schemas.microsoft.com/office/drawing/2014/main" id="{71717DCA-1C48-74AE-8131-FA86B8DEDA1F}"/>
                </a:ext>
              </a:extLst>
            </p:cNvPr>
            <p:cNvPicPr>
              <a:picLocks noChangeAspect="1" noChangeArrowheads="1"/>
            </p:cNvPicPr>
            <p:nvPr/>
          </p:nvPicPr>
          <p:blipFill rotWithShape="1">
            <a:blip r:embed="rId7">
              <a:alphaModFix amt="80000"/>
              <a:extLst>
                <a:ext uri="{28A0092B-C50C-407E-A947-70E740481C1C}">
                  <a14:useLocalDpi xmlns:a14="http://schemas.microsoft.com/office/drawing/2010/main" val="0"/>
                </a:ext>
              </a:extLst>
            </a:blip>
            <a:srcRect l="21732"/>
            <a:stretch/>
          </p:blipFill>
          <p:spPr bwMode="auto">
            <a:xfrm>
              <a:off x="0" y="3429000"/>
              <a:ext cx="4144488" cy="3458353"/>
            </a:xfrm>
            <a:prstGeom prst="rect">
              <a:avLst/>
            </a:prstGeom>
            <a:grpFill/>
          </p:spPr>
        </p:pic>
      </p:grpSp>
      <p:sp>
        <p:nvSpPr>
          <p:cNvPr id="12" name="Title 1">
            <a:extLst>
              <a:ext uri="{FF2B5EF4-FFF2-40B4-BE49-F238E27FC236}">
                <a16:creationId xmlns:a16="http://schemas.microsoft.com/office/drawing/2014/main" id="{2686B11A-4E9B-D445-5171-9A73BAB4B529}"/>
              </a:ext>
            </a:extLst>
          </p:cNvPr>
          <p:cNvSpPr txBox="1">
            <a:spLocks/>
          </p:cNvSpPr>
          <p:nvPr/>
        </p:nvSpPr>
        <p:spPr>
          <a:xfrm>
            <a:off x="0" y="250059"/>
            <a:ext cx="4778064" cy="1108713"/>
          </a:xfrm>
          <a:prstGeom prst="rect">
            <a:avLst/>
          </a:prstGeom>
          <a:solidFill>
            <a:schemeClr val="bg1">
              <a:alpha val="8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75000"/>
                  </a:schemeClr>
                </a:solidFill>
                <a:latin typeface="Arial" panose="020B0604020202020204" pitchFamily="34" charset="0"/>
                <a:cs typeface="Arial" panose="020B0604020202020204" pitchFamily="34" charset="0"/>
              </a:rPr>
              <a:t>Without Power</a:t>
            </a:r>
          </a:p>
        </p:txBody>
      </p:sp>
    </p:spTree>
    <p:extLst>
      <p:ext uri="{BB962C8B-B14F-4D97-AF65-F5344CB8AC3E}">
        <p14:creationId xmlns:p14="http://schemas.microsoft.com/office/powerpoint/2010/main" val="228891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246D0D-F35D-B6E0-B886-C0A90DA271ED}"/>
              </a:ext>
            </a:extLst>
          </p:cNvPr>
          <p:cNvGrpSpPr/>
          <p:nvPr/>
        </p:nvGrpSpPr>
        <p:grpSpPr>
          <a:xfrm>
            <a:off x="6234765" y="1901553"/>
            <a:ext cx="2888532" cy="3095979"/>
            <a:chOff x="1160999" y="3538176"/>
            <a:chExt cx="2888532" cy="3095979"/>
          </a:xfrm>
        </p:grpSpPr>
        <p:pic>
          <p:nvPicPr>
            <p:cNvPr id="7" name="Graphic 6" descr="Heart with pulse with solid fill">
              <a:extLst>
                <a:ext uri="{FF2B5EF4-FFF2-40B4-BE49-F238E27FC236}">
                  <a16:creationId xmlns:a16="http://schemas.microsoft.com/office/drawing/2014/main" id="{95831E22-D582-0D4D-3FF8-CBB8FA3B3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355" y="3538176"/>
              <a:ext cx="2493821" cy="2493821"/>
            </a:xfrm>
            <a:prstGeom prst="rect">
              <a:avLst/>
            </a:prstGeom>
          </p:spPr>
        </p:pic>
        <p:sp>
          <p:nvSpPr>
            <p:cNvPr id="8" name="TextBox 7">
              <a:extLst>
                <a:ext uri="{FF2B5EF4-FFF2-40B4-BE49-F238E27FC236}">
                  <a16:creationId xmlns:a16="http://schemas.microsoft.com/office/drawing/2014/main" id="{7387711A-30C2-EE9F-674F-BBEB8B5C8611}"/>
                </a:ext>
              </a:extLst>
            </p:cNvPr>
            <p:cNvSpPr txBox="1"/>
            <p:nvPr/>
          </p:nvSpPr>
          <p:spPr>
            <a:xfrm>
              <a:off x="1160999" y="5803158"/>
              <a:ext cx="2888532"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Electronic medical devices</a:t>
              </a:r>
            </a:p>
          </p:txBody>
        </p:sp>
      </p:grpSp>
      <p:grpSp>
        <p:nvGrpSpPr>
          <p:cNvPr id="9" name="Group 8">
            <a:extLst>
              <a:ext uri="{FF2B5EF4-FFF2-40B4-BE49-F238E27FC236}">
                <a16:creationId xmlns:a16="http://schemas.microsoft.com/office/drawing/2014/main" id="{387F749D-FFEA-16E0-C7D1-60A2112C4B09}"/>
              </a:ext>
            </a:extLst>
          </p:cNvPr>
          <p:cNvGrpSpPr/>
          <p:nvPr/>
        </p:nvGrpSpPr>
        <p:grpSpPr>
          <a:xfrm>
            <a:off x="3639306" y="1919804"/>
            <a:ext cx="2457320" cy="3077728"/>
            <a:chOff x="4859929" y="3556427"/>
            <a:chExt cx="2457320" cy="3077728"/>
          </a:xfrm>
        </p:grpSpPr>
        <p:pic>
          <p:nvPicPr>
            <p:cNvPr id="10" name="Graphic 9" descr="Family with two children with solid fill">
              <a:extLst>
                <a:ext uri="{FF2B5EF4-FFF2-40B4-BE49-F238E27FC236}">
                  <a16:creationId xmlns:a16="http://schemas.microsoft.com/office/drawing/2014/main" id="{040F4457-2AEB-43F7-0569-60F46571EC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9930" y="3556427"/>
              <a:ext cx="2457319" cy="2457319"/>
            </a:xfrm>
            <a:prstGeom prst="rect">
              <a:avLst/>
            </a:prstGeom>
          </p:spPr>
        </p:pic>
        <p:sp>
          <p:nvSpPr>
            <p:cNvPr id="11" name="TextBox 10">
              <a:extLst>
                <a:ext uri="{FF2B5EF4-FFF2-40B4-BE49-F238E27FC236}">
                  <a16:creationId xmlns:a16="http://schemas.microsoft.com/office/drawing/2014/main" id="{F6EFC480-A2EC-BB9C-770C-503666040CD6}"/>
                </a:ext>
              </a:extLst>
            </p:cNvPr>
            <p:cNvSpPr txBox="1"/>
            <p:nvPr/>
          </p:nvSpPr>
          <p:spPr>
            <a:xfrm>
              <a:off x="4859929" y="5803158"/>
              <a:ext cx="24573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Children under 5 years old</a:t>
              </a:r>
            </a:p>
          </p:txBody>
        </p:sp>
      </p:grpSp>
      <p:grpSp>
        <p:nvGrpSpPr>
          <p:cNvPr id="12" name="Group 11">
            <a:extLst>
              <a:ext uri="{FF2B5EF4-FFF2-40B4-BE49-F238E27FC236}">
                <a16:creationId xmlns:a16="http://schemas.microsoft.com/office/drawing/2014/main" id="{B34B3078-B6A0-BE02-53A5-D2CF7DC8EA6C}"/>
              </a:ext>
            </a:extLst>
          </p:cNvPr>
          <p:cNvGrpSpPr/>
          <p:nvPr/>
        </p:nvGrpSpPr>
        <p:grpSpPr>
          <a:xfrm>
            <a:off x="844623" y="2074735"/>
            <a:ext cx="10589612" cy="2904546"/>
            <a:chOff x="201261" y="3767954"/>
            <a:chExt cx="10589612" cy="2904546"/>
          </a:xfrm>
        </p:grpSpPr>
        <p:pic>
          <p:nvPicPr>
            <p:cNvPr id="13" name="Graphic 12" descr="Home with solid fill">
              <a:extLst>
                <a:ext uri="{FF2B5EF4-FFF2-40B4-BE49-F238E27FC236}">
                  <a16:creationId xmlns:a16="http://schemas.microsoft.com/office/drawing/2014/main" id="{2FE9A45F-C528-0BEE-FF87-1F73BC934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261" y="3767954"/>
              <a:ext cx="2147455" cy="2147455"/>
            </a:xfrm>
            <a:prstGeom prst="rect">
              <a:avLst/>
            </a:prstGeom>
          </p:spPr>
        </p:pic>
        <p:sp>
          <p:nvSpPr>
            <p:cNvPr id="14" name="TextBox 13">
              <a:extLst>
                <a:ext uri="{FF2B5EF4-FFF2-40B4-BE49-F238E27FC236}">
                  <a16:creationId xmlns:a16="http://schemas.microsoft.com/office/drawing/2014/main" id="{2E9F1BBD-54E0-E45D-08DD-A1451236BD5F}"/>
                </a:ext>
              </a:extLst>
            </p:cNvPr>
            <p:cNvSpPr txBox="1"/>
            <p:nvPr/>
          </p:nvSpPr>
          <p:spPr>
            <a:xfrm>
              <a:off x="8333553" y="5841503"/>
              <a:ext cx="24573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Poor housing conditions</a:t>
              </a:r>
            </a:p>
          </p:txBody>
        </p:sp>
      </p:grpSp>
      <p:sp>
        <p:nvSpPr>
          <p:cNvPr id="15" name="TextBox 14">
            <a:extLst>
              <a:ext uri="{FF2B5EF4-FFF2-40B4-BE49-F238E27FC236}">
                <a16:creationId xmlns:a16="http://schemas.microsoft.com/office/drawing/2014/main" id="{9822D170-4D39-9F0B-FC14-333BE2841ACE}"/>
              </a:ext>
            </a:extLst>
          </p:cNvPr>
          <p:cNvSpPr txBox="1"/>
          <p:nvPr/>
        </p:nvSpPr>
        <p:spPr>
          <a:xfrm>
            <a:off x="689691" y="4148284"/>
            <a:ext cx="24573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Households of color</a:t>
            </a:r>
          </a:p>
        </p:txBody>
      </p:sp>
      <p:pic>
        <p:nvPicPr>
          <p:cNvPr id="16" name="Picture 2" descr="window Icon - Free PNG &amp; SVG 16230 - Noun Project">
            <a:extLst>
              <a:ext uri="{FF2B5EF4-FFF2-40B4-BE49-F238E27FC236}">
                <a16:creationId xmlns:a16="http://schemas.microsoft.com/office/drawing/2014/main" id="{A7046963-4B32-52BA-A0B1-B6EA8BBE36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159" t="13773" r="18132" b="12827"/>
          <a:stretch/>
        </p:blipFill>
        <p:spPr bwMode="auto">
          <a:xfrm>
            <a:off x="9375221" y="2283936"/>
            <a:ext cx="1643605" cy="186434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CEF5555-E077-9E94-A897-5491F85F92E5}"/>
              </a:ext>
            </a:extLst>
          </p:cNvPr>
          <p:cNvSpPr txBox="1"/>
          <p:nvPr/>
        </p:nvSpPr>
        <p:spPr>
          <a:xfrm>
            <a:off x="268862" y="415119"/>
            <a:ext cx="1083390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Who is disconnected most often? </a:t>
            </a:r>
          </a:p>
        </p:txBody>
      </p:sp>
      <p:pic>
        <p:nvPicPr>
          <p:cNvPr id="2" name="Picture 2">
            <a:extLst>
              <a:ext uri="{FF2B5EF4-FFF2-40B4-BE49-F238E27FC236}">
                <a16:creationId xmlns:a16="http://schemas.microsoft.com/office/drawing/2014/main" id="{B1DA969F-5A55-07D1-FD83-9F50A269DEB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148" y="5830088"/>
            <a:ext cx="703462" cy="932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05B111-9298-1C4A-4CD9-FDFE33B6B009}"/>
              </a:ext>
            </a:extLst>
          </p:cNvPr>
          <p:cNvSpPr txBox="1"/>
          <p:nvPr/>
        </p:nvSpPr>
        <p:spPr>
          <a:xfrm>
            <a:off x="767240" y="5816263"/>
            <a:ext cx="3031390"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Memmott, Carley, Graff, </a:t>
            </a:r>
            <a:r>
              <a:rPr lang="en-US" sz="1200" err="1">
                <a:latin typeface="Arial" panose="020B0604020202020204" pitchFamily="34" charset="0"/>
                <a:cs typeface="Arial" panose="020B0604020202020204" pitchFamily="34" charset="0"/>
              </a:rPr>
              <a:t>Konisky</a:t>
            </a:r>
            <a:r>
              <a:rPr lang="en-US" sz="1200">
                <a:latin typeface="Arial" panose="020B0604020202020204" pitchFamily="34" charset="0"/>
                <a:cs typeface="Arial" panose="020B0604020202020204" pitchFamily="34" charset="0"/>
              </a:rPr>
              <a:t>. 2021. Socioeconomic disparities in energy insecurity among low-income households before and during the COVID-19 pandemic. </a:t>
            </a:r>
            <a:r>
              <a:rPr lang="en-US" sz="1200" i="1">
                <a:latin typeface="Arial" panose="020B0604020202020204" pitchFamily="34" charset="0"/>
                <a:cs typeface="Arial" panose="020B0604020202020204" pitchFamily="34" charset="0"/>
              </a:rPr>
              <a:t>Nature Energy 6</a:t>
            </a:r>
            <a:r>
              <a:rPr lang="en-US" sz="1200">
                <a:latin typeface="Arial" panose="020B0604020202020204" pitchFamily="34" charset="0"/>
                <a:cs typeface="Arial" panose="020B0604020202020204" pitchFamily="34" charset="0"/>
              </a:rPr>
              <a:t>, 186-193</a:t>
            </a:r>
            <a:endParaRPr lang="en-US" sz="120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16347B3-C90E-B82D-4F97-1DB332C93830}"/>
              </a:ext>
            </a:extLst>
          </p:cNvPr>
          <p:cNvSpPr txBox="1"/>
          <p:nvPr/>
        </p:nvSpPr>
        <p:spPr>
          <a:xfrm>
            <a:off x="5582708" y="5788601"/>
            <a:ext cx="2654644"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Konisky, Carley, Graff, Konisky. 2022. </a:t>
            </a:r>
            <a:r>
              <a:rPr lang="en-US" sz="1200" b="0" i="0" u="none" strike="noStrike">
                <a:solidFill>
                  <a:srgbClr val="172B4D"/>
                </a:solidFill>
                <a:effectLst/>
                <a:latin typeface="Arial" panose="020B0604020202020204" pitchFamily="34" charset="0"/>
                <a:cs typeface="Arial" panose="020B0604020202020204" pitchFamily="34" charset="0"/>
              </a:rPr>
              <a:t>The persistence of household energy insecurity during the COVID-19 pandemic. </a:t>
            </a:r>
            <a:r>
              <a:rPr lang="en-US" sz="1200" b="0" i="1" u="none" strike="noStrike">
                <a:solidFill>
                  <a:srgbClr val="172B4D"/>
                </a:solidFill>
                <a:effectLst/>
                <a:latin typeface="Arial" panose="020B0604020202020204" pitchFamily="34" charset="0"/>
                <a:cs typeface="Arial" panose="020B0604020202020204" pitchFamily="34" charset="0"/>
              </a:rPr>
              <a:t>Environmental Research Letters.</a:t>
            </a:r>
            <a:endParaRPr lang="en-US" sz="1200">
              <a:solidFill>
                <a:schemeClr val="bg1"/>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96CBAAE5-6310-6C04-9489-E3843CEE86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2077" y="5816263"/>
            <a:ext cx="702935" cy="9559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B02722D-76F1-D977-A25F-C27A690A1412}"/>
              </a:ext>
            </a:extLst>
          </p:cNvPr>
          <p:cNvSpPr txBox="1"/>
          <p:nvPr/>
        </p:nvSpPr>
        <p:spPr>
          <a:xfrm>
            <a:off x="9492727" y="5780296"/>
            <a:ext cx="2654644"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Memmott, </a:t>
            </a:r>
            <a:r>
              <a:rPr lang="en-US" sz="1200" err="1">
                <a:latin typeface="Arial" panose="020B0604020202020204" pitchFamily="34" charset="0"/>
                <a:cs typeface="Arial" panose="020B0604020202020204" pitchFamily="34" charset="0"/>
              </a:rPr>
              <a:t>Konisky</a:t>
            </a:r>
            <a:r>
              <a:rPr lang="en-US" sz="1200">
                <a:latin typeface="Arial" panose="020B0604020202020204" pitchFamily="34" charset="0"/>
                <a:cs typeface="Arial" panose="020B0604020202020204" pitchFamily="34" charset="0"/>
              </a:rPr>
              <a:t>, Carley. 2024. Assessing demographic vulnerability and weather impacts on utility disconnections in California. </a:t>
            </a:r>
            <a:r>
              <a:rPr lang="en-US" sz="1200" i="1">
                <a:latin typeface="Arial" panose="020B0604020202020204" pitchFamily="34" charset="0"/>
                <a:cs typeface="Arial" panose="020B0604020202020204" pitchFamily="34" charset="0"/>
              </a:rPr>
              <a:t>Nature Communications </a:t>
            </a:r>
            <a:r>
              <a:rPr lang="en-US" sz="1200">
                <a:latin typeface="Arial" panose="020B0604020202020204" pitchFamily="34" charset="0"/>
                <a:cs typeface="Arial" panose="020B0604020202020204" pitchFamily="34" charset="0"/>
              </a:rPr>
              <a:t>15.</a:t>
            </a:r>
            <a:endParaRPr lang="en-US" sz="1200">
              <a:solidFill>
                <a:schemeClr val="bg1"/>
              </a:solidFill>
              <a:latin typeface="Arial" panose="020B0604020202020204" pitchFamily="34" charset="0"/>
              <a:cs typeface="Arial" panose="020B0604020202020204" pitchFamily="34" charset="0"/>
            </a:endParaRPr>
          </a:p>
        </p:txBody>
      </p:sp>
      <p:pic>
        <p:nvPicPr>
          <p:cNvPr id="1026" name="Picture 2" descr="Nature Communications Impact Factor ...">
            <a:extLst>
              <a:ext uri="{FF2B5EF4-FFF2-40B4-BE49-F238E27FC236}">
                <a16:creationId xmlns:a16="http://schemas.microsoft.com/office/drawing/2014/main" id="{3F6A11F0-0ED6-6E27-CC3F-060A9F3E02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9547" y="5790376"/>
            <a:ext cx="688780" cy="98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87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6331-BA25-4489-65A9-CFAFE0DC90EB}"/>
              </a:ext>
            </a:extLst>
          </p:cNvPr>
          <p:cNvSpPr>
            <a:spLocks noGrp="1"/>
          </p:cNvSpPr>
          <p:nvPr>
            <p:ph type="title"/>
          </p:nvPr>
        </p:nvSpPr>
        <p:spPr>
          <a:xfrm>
            <a:off x="187429" y="0"/>
            <a:ext cx="11871158" cy="1325563"/>
          </a:xfrm>
        </p:spPr>
        <p:txBody>
          <a:bodyPr>
            <a:normAutofit/>
          </a:bodyPr>
          <a:lstStyle/>
          <a:p>
            <a:r>
              <a:rPr lang="en-US" sz="2800" b="1">
                <a:latin typeface="Arial" panose="020B0604020202020204" pitchFamily="34" charset="0"/>
                <a:cs typeface="Arial" panose="020B0604020202020204" pitchFamily="34" charset="0"/>
              </a:rPr>
              <a:t>Durable medical equipment (DME) can significantly increase bills</a:t>
            </a:r>
          </a:p>
        </p:txBody>
      </p:sp>
      <p:pic>
        <p:nvPicPr>
          <p:cNvPr id="3074" name="Picture 2" descr="Fig. 1">
            <a:extLst>
              <a:ext uri="{FF2B5EF4-FFF2-40B4-BE49-F238E27FC236}">
                <a16:creationId xmlns:a16="http://schemas.microsoft.com/office/drawing/2014/main" id="{F430268C-50ED-008D-7677-DBB72BCCF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7" t="5324" r="51314" b="51986"/>
          <a:stretch/>
        </p:blipFill>
        <p:spPr bwMode="auto">
          <a:xfrm>
            <a:off x="967943" y="1237534"/>
            <a:ext cx="7543012" cy="51431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ientific Reports Impact Factor ...">
            <a:extLst>
              <a:ext uri="{FF2B5EF4-FFF2-40B4-BE49-F238E27FC236}">
                <a16:creationId xmlns:a16="http://schemas.microsoft.com/office/drawing/2014/main" id="{D0F148B9-3DB1-99EC-E708-CFEEE467AD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928"/>
          <a:stretch/>
        </p:blipFill>
        <p:spPr bwMode="auto">
          <a:xfrm>
            <a:off x="11042802" y="5404338"/>
            <a:ext cx="1015785" cy="1228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3BB538-40D0-A2E3-3E5B-ECC99B94346C}"/>
              </a:ext>
            </a:extLst>
          </p:cNvPr>
          <p:cNvSpPr txBox="1"/>
          <p:nvPr/>
        </p:nvSpPr>
        <p:spPr>
          <a:xfrm>
            <a:off x="8698523" y="5508646"/>
            <a:ext cx="2344279" cy="120032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Carley, Bansal, </a:t>
            </a:r>
            <a:r>
              <a:rPr lang="en-US" sz="1200" err="1">
                <a:latin typeface="Arial" panose="020B0604020202020204" pitchFamily="34" charset="0"/>
                <a:cs typeface="Arial" panose="020B0604020202020204" pitchFamily="34" charset="0"/>
              </a:rPr>
              <a:t>Harak</a:t>
            </a:r>
            <a:r>
              <a:rPr lang="en-US" sz="1200">
                <a:latin typeface="Arial" panose="020B0604020202020204" pitchFamily="34" charset="0"/>
                <a:cs typeface="Arial" panose="020B0604020202020204" pitchFamily="34" charset="0"/>
              </a:rPr>
              <a:t>, Kahn, </a:t>
            </a:r>
            <a:r>
              <a:rPr lang="en-US" sz="1200" err="1">
                <a:latin typeface="Arial" panose="020B0604020202020204" pitchFamily="34" charset="0"/>
                <a:cs typeface="Arial" panose="020B0604020202020204" pitchFamily="34" charset="0"/>
              </a:rPr>
              <a:t>Konisky</a:t>
            </a:r>
            <a:r>
              <a:rPr lang="en-US" sz="1200">
                <a:latin typeface="Arial" panose="020B0604020202020204" pitchFamily="34" charset="0"/>
                <a:cs typeface="Arial" panose="020B0604020202020204" pitchFamily="34" charset="0"/>
              </a:rPr>
              <a:t>, Simon. The electricity cost burden of durable medical equipment in the United States. </a:t>
            </a:r>
            <a:r>
              <a:rPr lang="en-US" sz="1200" i="1">
                <a:latin typeface="Arial" panose="020B0604020202020204" pitchFamily="34" charset="0"/>
                <a:cs typeface="Arial" panose="020B0604020202020204" pitchFamily="34" charset="0"/>
              </a:rPr>
              <a:t>Scientific Reports </a:t>
            </a:r>
            <a:r>
              <a:rPr lang="en-US" sz="1200">
                <a:latin typeface="Arial" panose="020B0604020202020204" pitchFamily="34" charset="0"/>
                <a:cs typeface="Arial" panose="020B0604020202020204" pitchFamily="34" charset="0"/>
              </a:rPr>
              <a:t>14.</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184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60E22-8B99-2274-ABB5-E2E7563FF0BF}"/>
              </a:ext>
            </a:extLst>
          </p:cNvPr>
          <p:cNvSpPr txBox="1"/>
          <p:nvPr/>
        </p:nvSpPr>
        <p:spPr>
          <a:xfrm>
            <a:off x="993370" y="4249107"/>
            <a:ext cx="10191405" cy="1109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a:solidFill>
                  <a:schemeClr val="tx1"/>
                </a:solidFill>
                <a:latin typeface="+mj-lt"/>
                <a:ea typeface="+mj-ea"/>
                <a:cs typeface="+mj-cs"/>
              </a:rPr>
              <a:t>Weather patterns </a:t>
            </a:r>
            <a:r>
              <a:rPr lang="en-US" sz="4000" b="1">
                <a:latin typeface="+mj-lt"/>
                <a:ea typeface="+mj-ea"/>
                <a:cs typeface="+mj-cs"/>
              </a:rPr>
              <a:t>i</a:t>
            </a:r>
            <a:r>
              <a:rPr lang="en-US" sz="4000" b="1" kern="1200">
                <a:solidFill>
                  <a:schemeClr val="tx1"/>
                </a:solidFill>
                <a:latin typeface="+mj-lt"/>
                <a:ea typeface="+mj-ea"/>
                <a:cs typeface="+mj-cs"/>
              </a:rPr>
              <a:t>ncrease </a:t>
            </a:r>
            <a:r>
              <a:rPr lang="en-US" sz="4000" b="1">
                <a:latin typeface="+mj-lt"/>
                <a:ea typeface="+mj-ea"/>
                <a:cs typeface="+mj-cs"/>
              </a:rPr>
              <a:t>d</a:t>
            </a:r>
            <a:r>
              <a:rPr lang="en-US" sz="4000" b="1" kern="1200">
                <a:solidFill>
                  <a:schemeClr val="tx1"/>
                </a:solidFill>
                <a:latin typeface="+mj-lt"/>
                <a:ea typeface="+mj-ea"/>
                <a:cs typeface="+mj-cs"/>
              </a:rPr>
              <a:t>isconnections</a:t>
            </a:r>
          </a:p>
        </p:txBody>
      </p:sp>
      <p:pic>
        <p:nvPicPr>
          <p:cNvPr id="2050" name="Picture 2" descr="Why is the sun so hot and bright ...">
            <a:extLst>
              <a:ext uri="{FF2B5EF4-FFF2-40B4-BE49-F238E27FC236}">
                <a16:creationId xmlns:a16="http://schemas.microsoft.com/office/drawing/2014/main" id="{BCD71BCD-0654-60B6-65F1-7F82FE973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51" r="11440"/>
          <a:stretch/>
        </p:blipFill>
        <p:spPr bwMode="auto">
          <a:xfrm>
            <a:off x="198741" y="171720"/>
            <a:ext cx="5803323" cy="39056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ating Solutions for Unusually Cold ...">
            <a:extLst>
              <a:ext uri="{FF2B5EF4-FFF2-40B4-BE49-F238E27FC236}">
                <a16:creationId xmlns:a16="http://schemas.microsoft.com/office/drawing/2014/main" id="{E0B0B31D-3A87-FB04-7760-43947CE80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116" b="-1"/>
          <a:stretch/>
        </p:blipFill>
        <p:spPr bwMode="auto">
          <a:xfrm>
            <a:off x="6189934" y="156394"/>
            <a:ext cx="5803323" cy="39209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E35458-7B43-A245-6C48-52CA19DD9FE7}"/>
              </a:ext>
            </a:extLst>
          </p:cNvPr>
          <p:cNvSpPr txBox="1"/>
          <p:nvPr/>
        </p:nvSpPr>
        <p:spPr>
          <a:xfrm>
            <a:off x="841918" y="5842337"/>
            <a:ext cx="2654644" cy="101566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Memmott, </a:t>
            </a:r>
            <a:r>
              <a:rPr lang="en-US" sz="1200" err="1">
                <a:latin typeface="Arial" panose="020B0604020202020204" pitchFamily="34" charset="0"/>
                <a:cs typeface="Arial" panose="020B0604020202020204" pitchFamily="34" charset="0"/>
              </a:rPr>
              <a:t>Konisky</a:t>
            </a:r>
            <a:r>
              <a:rPr lang="en-US" sz="1200">
                <a:latin typeface="Arial" panose="020B0604020202020204" pitchFamily="34" charset="0"/>
                <a:cs typeface="Arial" panose="020B0604020202020204" pitchFamily="34" charset="0"/>
              </a:rPr>
              <a:t>, Carley. 2024. Assessing demographic vulnerability and weather impacts on utility disconnections in California. </a:t>
            </a:r>
            <a:r>
              <a:rPr lang="en-US" sz="1200" i="1">
                <a:latin typeface="Arial" panose="020B0604020202020204" pitchFamily="34" charset="0"/>
                <a:cs typeface="Arial" panose="020B0604020202020204" pitchFamily="34" charset="0"/>
              </a:rPr>
              <a:t>Nature Communications </a:t>
            </a:r>
            <a:r>
              <a:rPr lang="en-US" sz="1200">
                <a:latin typeface="Arial" panose="020B0604020202020204" pitchFamily="34" charset="0"/>
                <a:cs typeface="Arial" panose="020B0604020202020204" pitchFamily="34" charset="0"/>
              </a:rPr>
              <a:t>15.</a:t>
            </a:r>
            <a:endParaRPr lang="en-US" sz="1200">
              <a:solidFill>
                <a:schemeClr val="bg1"/>
              </a:solidFill>
              <a:latin typeface="Arial" panose="020B0604020202020204" pitchFamily="34" charset="0"/>
              <a:cs typeface="Arial" panose="020B0604020202020204" pitchFamily="34" charset="0"/>
            </a:endParaRPr>
          </a:p>
        </p:txBody>
      </p:sp>
      <p:pic>
        <p:nvPicPr>
          <p:cNvPr id="4" name="Picture 2" descr="Nature Communications Impact Factor ...">
            <a:extLst>
              <a:ext uri="{FF2B5EF4-FFF2-40B4-BE49-F238E27FC236}">
                <a16:creationId xmlns:a16="http://schemas.microsoft.com/office/drawing/2014/main" id="{B6A398CA-EB05-9C07-0269-D352C6A09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38" y="5852417"/>
            <a:ext cx="688780" cy="98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397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a:extLst>
              <a:ext uri="{FF2B5EF4-FFF2-40B4-BE49-F238E27FC236}">
                <a16:creationId xmlns:a16="http://schemas.microsoft.com/office/drawing/2014/main" id="{6B336938-7F03-B842-CD37-937DB0B2624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1" i="0" kern="120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6" name="Chart 5">
            <a:extLst>
              <a:ext uri="{FF2B5EF4-FFF2-40B4-BE49-F238E27FC236}">
                <a16:creationId xmlns:a16="http://schemas.microsoft.com/office/drawing/2014/main" id="{4EE831A7-0C56-AC1E-F133-41D0551DE8EB}"/>
              </a:ext>
            </a:extLst>
          </p:cNvPr>
          <p:cNvGraphicFramePr>
            <a:graphicFrameLocks/>
          </p:cNvGraphicFramePr>
          <p:nvPr/>
        </p:nvGraphicFramePr>
        <p:xfrm>
          <a:off x="1740878" y="1213338"/>
          <a:ext cx="8241322" cy="4431323"/>
        </p:xfrm>
        <a:graphic>
          <a:graphicData uri="http://schemas.openxmlformats.org/drawingml/2006/chart">
            <c:chart xmlns:c="http://schemas.openxmlformats.org/drawingml/2006/chart" xmlns:r="http://schemas.openxmlformats.org/officeDocument/2006/relationships" r:id="rId2"/>
          </a:graphicData>
        </a:graphic>
      </p:graphicFrame>
      <p:sp>
        <p:nvSpPr>
          <p:cNvPr id="8" name="Subtitle 2">
            <a:extLst>
              <a:ext uri="{FF2B5EF4-FFF2-40B4-BE49-F238E27FC236}">
                <a16:creationId xmlns:a16="http://schemas.microsoft.com/office/drawing/2014/main" id="{75380CA4-DACB-F39B-9457-DA1059BF4459}"/>
              </a:ext>
            </a:extLst>
          </p:cNvPr>
          <p:cNvSpPr txBox="1">
            <a:spLocks/>
          </p:cNvSpPr>
          <p:nvPr/>
        </p:nvSpPr>
        <p:spPr>
          <a:xfrm>
            <a:off x="424536" y="350790"/>
            <a:ext cx="11975974" cy="932088"/>
          </a:xfrm>
          <a:prstGeom prst="rect">
            <a:avLst/>
          </a:prstGeom>
        </p:spPr>
        <p:txBody>
          <a:bodyPr vert="horz" lIns="91440" tIns="45720" rIns="91440" bIns="45720" rtlCol="0">
            <a:noAutofit/>
          </a:bodyPr>
          <a:lstStyle>
            <a:lvl1pPr marL="457189" marR="0" indent="-457189" algn="l" defTabSz="609585"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kern="1200">
                <a:solidFill>
                  <a:srgbClr val="404041"/>
                </a:solidFill>
                <a:latin typeface="Arial"/>
                <a:ea typeface="+mn-ea"/>
                <a:cs typeface="Arial"/>
              </a:defRPr>
            </a:lvl1pPr>
            <a:lvl2pPr marL="6858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2pPr>
            <a:lvl3pPr marL="11430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3pPr>
            <a:lvl4pPr marL="16002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4pPr>
            <a:lvl5pPr marL="20574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sz="3200" b="1">
                <a:solidFill>
                  <a:schemeClr val="tx1"/>
                </a:solidFill>
              </a:rPr>
              <a:t>How do households cope?</a:t>
            </a:r>
          </a:p>
        </p:txBody>
      </p:sp>
      <p:sp>
        <p:nvSpPr>
          <p:cNvPr id="3" name="TextBox 2">
            <a:extLst>
              <a:ext uri="{FF2B5EF4-FFF2-40B4-BE49-F238E27FC236}">
                <a16:creationId xmlns:a16="http://schemas.microsoft.com/office/drawing/2014/main" id="{FF22B533-5BC5-0F57-BFD3-1527610F38DC}"/>
              </a:ext>
            </a:extLst>
          </p:cNvPr>
          <p:cNvSpPr txBox="1"/>
          <p:nvPr/>
        </p:nvSpPr>
        <p:spPr>
          <a:xfrm>
            <a:off x="1097666" y="6041165"/>
            <a:ext cx="5537596" cy="83099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a:t>
            </a:r>
            <a:r>
              <a:rPr lang="en-US" sz="1200">
                <a:effectLst/>
                <a:latin typeface="Arial" panose="020B0604020202020204" pitchFamily="34" charset="0"/>
                <a:ea typeface="Times New Roman" panose="02020603050405020304" pitchFamily="18" charset="0"/>
                <a:cs typeface="Arial" panose="020B0604020202020204" pitchFamily="34" charset="0"/>
              </a:rPr>
              <a:t>Carley, Graff, </a:t>
            </a:r>
            <a:r>
              <a:rPr lang="en-US" sz="1200" err="1">
                <a:effectLst/>
                <a:latin typeface="Arial" panose="020B0604020202020204" pitchFamily="34" charset="0"/>
                <a:ea typeface="Times New Roman" panose="02020603050405020304" pitchFamily="18" charset="0"/>
                <a:cs typeface="Arial" panose="020B0604020202020204" pitchFamily="34" charset="0"/>
              </a:rPr>
              <a:t>Konisky</a:t>
            </a:r>
            <a:r>
              <a:rPr lang="en-US" sz="1200">
                <a:effectLst/>
                <a:latin typeface="Arial" panose="020B0604020202020204" pitchFamily="34" charset="0"/>
                <a:ea typeface="Times New Roman" panose="02020603050405020304" pitchFamily="18" charset="0"/>
                <a:cs typeface="Arial" panose="020B0604020202020204" pitchFamily="34" charset="0"/>
              </a:rPr>
              <a:t>, Memmott. 2022. Behavioral and financial coping strategies among energy insecure households. </a:t>
            </a:r>
            <a:r>
              <a:rPr lang="en-US" sz="1200" i="1">
                <a:effectLst/>
                <a:latin typeface="Arial" panose="020B0604020202020204" pitchFamily="34" charset="0"/>
                <a:ea typeface="Times New Roman" panose="02020603050405020304" pitchFamily="18" charset="0"/>
                <a:cs typeface="Arial" panose="020B0604020202020204" pitchFamily="34" charset="0"/>
              </a:rPr>
              <a:t>Proceedings of the National Academy of Sciences.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p>
            <a:endParaRPr lang="en-US" sz="1200">
              <a:latin typeface="Arial" panose="020B0604020202020204" pitchFamily="34" charset="0"/>
              <a:cs typeface="Arial" panose="020B0604020202020204" pitchFamily="34" charset="0"/>
            </a:endParaRPr>
          </a:p>
        </p:txBody>
      </p:sp>
      <p:pic>
        <p:nvPicPr>
          <p:cNvPr id="4" name="Picture 3" descr="Current issue cover image">
            <a:extLst>
              <a:ext uri="{FF2B5EF4-FFF2-40B4-BE49-F238E27FC236}">
                <a16:creationId xmlns:a16="http://schemas.microsoft.com/office/drawing/2014/main" id="{34FF27B1-2F09-5102-DA6A-886A18C1E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6" y="5582624"/>
            <a:ext cx="881640" cy="118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47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92A0D0-5F24-E5B2-717D-99A4D8DCAE9B}"/>
              </a:ext>
            </a:extLst>
          </p:cNvPr>
          <p:cNvPicPr>
            <a:picLocks noChangeAspect="1"/>
          </p:cNvPicPr>
          <p:nvPr/>
        </p:nvPicPr>
        <p:blipFill>
          <a:blip r:embed="rId2">
            <a:extLst>
              <a:ext uri="{28A0092B-C50C-407E-A947-70E740481C1C}">
                <a14:useLocalDpi xmlns:a14="http://schemas.microsoft.com/office/drawing/2010/main" val="0"/>
              </a:ext>
            </a:extLst>
          </a:blip>
          <a:srcRect b="18789"/>
          <a:stretch/>
        </p:blipFill>
        <p:spPr>
          <a:xfrm>
            <a:off x="2876305" y="1534368"/>
            <a:ext cx="6439389" cy="4335631"/>
          </a:xfrm>
          <a:prstGeom prst="rect">
            <a:avLst/>
          </a:prstGeom>
        </p:spPr>
      </p:pic>
      <p:sp>
        <p:nvSpPr>
          <p:cNvPr id="3" name="Subtitle 2">
            <a:extLst>
              <a:ext uri="{FF2B5EF4-FFF2-40B4-BE49-F238E27FC236}">
                <a16:creationId xmlns:a16="http://schemas.microsoft.com/office/drawing/2014/main" id="{98476EA0-8CC6-EC7E-08A6-7F4FDA718E97}"/>
              </a:ext>
            </a:extLst>
          </p:cNvPr>
          <p:cNvSpPr txBox="1">
            <a:spLocks/>
          </p:cNvSpPr>
          <p:nvPr/>
        </p:nvSpPr>
        <p:spPr>
          <a:xfrm>
            <a:off x="325845" y="214069"/>
            <a:ext cx="11244832" cy="932088"/>
          </a:xfrm>
          <a:prstGeom prst="rect">
            <a:avLst/>
          </a:prstGeom>
        </p:spPr>
        <p:txBody>
          <a:bodyPr vert="horz" lIns="91440" tIns="45720" rIns="91440" bIns="45720" rtlCol="0">
            <a:noAutofit/>
          </a:bodyPr>
          <a:lstStyle>
            <a:lvl1pPr marL="457189" marR="0" indent="-457189" algn="l" defTabSz="609585"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kern="1200">
                <a:solidFill>
                  <a:srgbClr val="404041"/>
                </a:solidFill>
                <a:latin typeface="Arial"/>
                <a:ea typeface="+mn-ea"/>
                <a:cs typeface="Arial"/>
              </a:defRPr>
            </a:lvl1pPr>
            <a:lvl2pPr marL="6858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2pPr>
            <a:lvl3pPr marL="11430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3pPr>
            <a:lvl4pPr marL="16002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4pPr>
            <a:lvl5pPr marL="20574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sz="3200" b="1">
                <a:solidFill>
                  <a:schemeClr val="tx1"/>
                </a:solidFill>
                <a:latin typeface="Arial" panose="020B0604020202020204" pitchFamily="34" charset="0"/>
                <a:cs typeface="Arial" panose="020B0604020202020204" pitchFamily="34" charset="0"/>
              </a:rPr>
              <a:t>Energy insecurity is reoccurring for more than half of those who experience it</a:t>
            </a:r>
          </a:p>
        </p:txBody>
      </p:sp>
      <p:sp>
        <p:nvSpPr>
          <p:cNvPr id="7" name="TextBox 6">
            <a:extLst>
              <a:ext uri="{FF2B5EF4-FFF2-40B4-BE49-F238E27FC236}">
                <a16:creationId xmlns:a16="http://schemas.microsoft.com/office/drawing/2014/main" id="{D550D85D-A042-AF02-2767-5E5C4006BD4F}"/>
              </a:ext>
            </a:extLst>
          </p:cNvPr>
          <p:cNvSpPr txBox="1"/>
          <p:nvPr/>
        </p:nvSpPr>
        <p:spPr>
          <a:xfrm>
            <a:off x="785443" y="6172182"/>
            <a:ext cx="5120461" cy="646331"/>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Konisky, Carley, Graff, Konisky. 2022. </a:t>
            </a:r>
            <a:r>
              <a:rPr lang="en-US" sz="1200" b="0" i="0" u="none" strike="noStrike">
                <a:solidFill>
                  <a:srgbClr val="172B4D"/>
                </a:solidFill>
                <a:effectLst/>
                <a:latin typeface="Arial" panose="020B0604020202020204" pitchFamily="34" charset="0"/>
                <a:cs typeface="Arial" panose="020B0604020202020204" pitchFamily="34" charset="0"/>
              </a:rPr>
              <a:t>The persistence of household energy insecurity during the COVID-19 pandemic. </a:t>
            </a:r>
            <a:r>
              <a:rPr lang="en-US" sz="1200" b="0" i="1" u="none" strike="noStrike">
                <a:solidFill>
                  <a:srgbClr val="172B4D"/>
                </a:solidFill>
                <a:effectLst/>
                <a:latin typeface="Arial" panose="020B0604020202020204" pitchFamily="34" charset="0"/>
                <a:cs typeface="Arial" panose="020B0604020202020204" pitchFamily="34" charset="0"/>
              </a:rPr>
              <a:t>Environmental Research Letters.</a:t>
            </a:r>
            <a:endParaRPr lang="en-US" sz="1200">
              <a:solidFill>
                <a:schemeClr val="bg1"/>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39CE6309-204F-4DA3-D227-473E9DC9D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8" y="5869999"/>
            <a:ext cx="702935" cy="95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94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B2F76-47E9-A7BA-20D6-07E19BD28843}"/>
            </a:ext>
          </a:extLst>
        </p:cNvPr>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DD676CE-D2DE-1442-61EA-E2B47D4C6FF7}"/>
              </a:ext>
            </a:extLst>
          </p:cNvPr>
          <p:cNvGraphicFramePr/>
          <p:nvPr/>
        </p:nvGraphicFramePr>
        <p:xfrm>
          <a:off x="1582616" y="1327094"/>
          <a:ext cx="9026768" cy="4664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3353422-B376-32A8-56F1-203D8CB53BAB}"/>
              </a:ext>
            </a:extLst>
          </p:cNvPr>
          <p:cNvSpPr txBox="1"/>
          <p:nvPr/>
        </p:nvSpPr>
        <p:spPr>
          <a:xfrm>
            <a:off x="785443" y="6172182"/>
            <a:ext cx="5120461" cy="646331"/>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Source: Konisky, Carley, Graff, Konisky. 2022. </a:t>
            </a:r>
            <a:r>
              <a:rPr lang="en-US" sz="1200" b="0" i="0" u="none" strike="noStrike">
                <a:solidFill>
                  <a:srgbClr val="172B4D"/>
                </a:solidFill>
                <a:effectLst/>
                <a:latin typeface="Arial" panose="020B0604020202020204" pitchFamily="34" charset="0"/>
                <a:cs typeface="Arial" panose="020B0604020202020204" pitchFamily="34" charset="0"/>
              </a:rPr>
              <a:t>The persistence of household energy insecurity during the COVID-19 pandemic. </a:t>
            </a:r>
            <a:r>
              <a:rPr lang="en-US" sz="1200" b="0" i="1" u="none" strike="noStrike">
                <a:solidFill>
                  <a:srgbClr val="172B4D"/>
                </a:solidFill>
                <a:effectLst/>
                <a:latin typeface="Arial" panose="020B0604020202020204" pitchFamily="34" charset="0"/>
                <a:cs typeface="Arial" panose="020B0604020202020204" pitchFamily="34" charset="0"/>
              </a:rPr>
              <a:t>Environmental Research Letters.</a:t>
            </a:r>
            <a:endParaRPr lang="en-US" sz="1200">
              <a:solidFill>
                <a:schemeClr val="bg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2B45954D-F13D-52D9-B0D1-2446B5226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08" y="5869999"/>
            <a:ext cx="702935" cy="955992"/>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E5F76F9F-F293-9205-30E6-951D41EE6323}"/>
              </a:ext>
            </a:extLst>
          </p:cNvPr>
          <p:cNvSpPr txBox="1">
            <a:spLocks/>
          </p:cNvSpPr>
          <p:nvPr/>
        </p:nvSpPr>
        <p:spPr>
          <a:xfrm>
            <a:off x="325845" y="214069"/>
            <a:ext cx="11244832" cy="932088"/>
          </a:xfrm>
          <a:prstGeom prst="rect">
            <a:avLst/>
          </a:prstGeom>
        </p:spPr>
        <p:txBody>
          <a:bodyPr vert="horz" lIns="91440" tIns="45720" rIns="91440" bIns="45720" rtlCol="0">
            <a:noAutofit/>
          </a:bodyPr>
          <a:lstStyle>
            <a:lvl1pPr marL="457189" marR="0" indent="-457189" algn="l" defTabSz="609585"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sz="2400" kern="1200">
                <a:solidFill>
                  <a:srgbClr val="404041"/>
                </a:solidFill>
                <a:latin typeface="Arial"/>
                <a:ea typeface="+mn-ea"/>
                <a:cs typeface="Arial"/>
              </a:defRPr>
            </a:lvl1pPr>
            <a:lvl2pPr marL="6858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2pPr>
            <a:lvl3pPr marL="11430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3pPr>
            <a:lvl4pPr marL="16002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4pPr>
            <a:lvl5pPr marL="2057400" indent="-228600" algn="l" defTabSz="914400" rtl="0" eaLnBrk="1" latinLnBrk="0" hangingPunct="1">
              <a:lnSpc>
                <a:spcPct val="100000"/>
              </a:lnSpc>
              <a:spcBef>
                <a:spcPts val="500"/>
              </a:spcBef>
              <a:buFont typeface="Arial" panose="020B0604020202020204" pitchFamily="34" charset="0"/>
              <a:buChar char="•"/>
              <a:defRPr sz="2133" kern="1200">
                <a:solidFill>
                  <a:srgbClr val="40404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sz="3200" b="1">
                <a:solidFill>
                  <a:schemeClr val="tx1"/>
                </a:solidFill>
                <a:latin typeface="Arial" panose="020B0604020202020204" pitchFamily="34" charset="0"/>
                <a:cs typeface="Arial" panose="020B0604020202020204" pitchFamily="34" charset="0"/>
              </a:rPr>
              <a:t>Energy insecurity is reoccurring for more than half of those who experience it</a:t>
            </a:r>
          </a:p>
        </p:txBody>
      </p:sp>
    </p:spTree>
    <p:extLst>
      <p:ext uri="{BB962C8B-B14F-4D97-AF65-F5344CB8AC3E}">
        <p14:creationId xmlns:p14="http://schemas.microsoft.com/office/powerpoint/2010/main" val="36340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8DED-77AE-FC13-4F7B-9EFA7BAEC5F9}"/>
              </a:ext>
            </a:extLst>
          </p:cNvPr>
          <p:cNvSpPr>
            <a:spLocks noGrp="1"/>
          </p:cNvSpPr>
          <p:nvPr>
            <p:ph type="sldNum" sz="quarter" idx="12"/>
          </p:nvPr>
        </p:nvSpPr>
        <p:spPr/>
        <p:txBody>
          <a:bodyPr/>
          <a:lstStyle/>
          <a:p>
            <a:fld id="{F8978BCC-1D57-4B29-98D6-660AA31E2976}" type="slidenum">
              <a:rPr lang="en-US" smtClean="0"/>
              <a:t>2</a:t>
            </a:fld>
            <a:endParaRPr lang="en-US"/>
          </a:p>
        </p:txBody>
      </p:sp>
      <p:graphicFrame>
        <p:nvGraphicFramePr>
          <p:cNvPr id="84" name="Content Placeholder 2">
            <a:extLst>
              <a:ext uri="{FF2B5EF4-FFF2-40B4-BE49-F238E27FC236}">
                <a16:creationId xmlns:a16="http://schemas.microsoft.com/office/drawing/2014/main" id="{5CF1358D-F261-A112-3064-B906371B21E5}"/>
              </a:ext>
            </a:extLst>
          </p:cNvPr>
          <p:cNvGraphicFramePr>
            <a:graphicFrameLocks noGrp="1"/>
          </p:cNvGraphicFramePr>
          <p:nvPr>
            <p:extLst>
              <p:ext uri="{D42A27DB-BD31-4B8C-83A1-F6EECF244321}">
                <p14:modId xmlns:p14="http://schemas.microsoft.com/office/powerpoint/2010/main" val="1960258318"/>
              </p:ext>
            </p:extLst>
          </p:nvPr>
        </p:nvGraphicFramePr>
        <p:xfrm>
          <a:off x="612396" y="1456662"/>
          <a:ext cx="10971386" cy="4432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5" name="Slide Number Placeholder 2">
            <a:extLst>
              <a:ext uri="{FF2B5EF4-FFF2-40B4-BE49-F238E27FC236}">
                <a16:creationId xmlns:a16="http://schemas.microsoft.com/office/drawing/2014/main" id="{79FD8DED-77AE-FC13-4F7B-9EFA7BAEC5F9}"/>
              </a:ext>
            </a:extLst>
          </p:cNvPr>
          <p:cNvSpPr>
            <a:spLocks noGrp="1"/>
          </p:cNvSpPr>
          <p:nvPr/>
        </p:nvSpPr>
        <p:spPr>
          <a:xfrm>
            <a:off x="9329530" y="6223828"/>
            <a:ext cx="170621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78BCC-1D57-4B29-98D6-660AA31E2976}" type="slidenum">
              <a:rPr lang="en-US" smtClean="0"/>
              <a:pPr/>
              <a:t>2</a:t>
            </a:fld>
            <a:endParaRPr lang="en-US"/>
          </a:p>
        </p:txBody>
      </p:sp>
      <p:sp>
        <p:nvSpPr>
          <p:cNvPr id="86" name="Title 100">
            <a:extLst>
              <a:ext uri="{FF2B5EF4-FFF2-40B4-BE49-F238E27FC236}">
                <a16:creationId xmlns:a16="http://schemas.microsoft.com/office/drawing/2014/main" id="{79F810C4-9CA9-43DB-6F3F-C347CFA338D5}"/>
              </a:ext>
            </a:extLst>
          </p:cNvPr>
          <p:cNvSpPr>
            <a:spLocks noGrp="1"/>
          </p:cNvSpPr>
          <p:nvPr/>
        </p:nvSpPr>
        <p:spPr>
          <a:xfrm>
            <a:off x="609600" y="399047"/>
            <a:ext cx="10972800" cy="8763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b="1"/>
              <a:t>Reminders</a:t>
            </a:r>
          </a:p>
        </p:txBody>
      </p:sp>
    </p:spTree>
    <p:extLst>
      <p:ext uri="{BB962C8B-B14F-4D97-AF65-F5344CB8AC3E}">
        <p14:creationId xmlns:p14="http://schemas.microsoft.com/office/powerpoint/2010/main" val="11422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 name="Diagram 194">
            <a:extLst>
              <a:ext uri="{FF2B5EF4-FFF2-40B4-BE49-F238E27FC236}">
                <a16:creationId xmlns:a16="http://schemas.microsoft.com/office/drawing/2014/main" id="{71F07FDE-B904-8F95-6ED0-B58A34BC20AD}"/>
              </a:ext>
            </a:extLst>
          </p:cNvPr>
          <p:cNvGraphicFramePr/>
          <p:nvPr/>
        </p:nvGraphicFramePr>
        <p:xfrm>
          <a:off x="2890776" y="2242603"/>
          <a:ext cx="7290935" cy="3187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876DBD5-B6E6-C00D-996C-14E1CBA6EB73}"/>
              </a:ext>
            </a:extLst>
          </p:cNvPr>
          <p:cNvSpPr>
            <a:spLocks noGrp="1"/>
          </p:cNvSpPr>
          <p:nvPr>
            <p:ph type="sldNum" sz="quarter" idx="12"/>
          </p:nvPr>
        </p:nvSpPr>
        <p:spPr>
          <a:xfrm>
            <a:off x="9099700" y="6356350"/>
            <a:ext cx="2743200" cy="365125"/>
          </a:xfrm>
        </p:spPr>
        <p:txBody>
          <a:bodyPr/>
          <a:lstStyle/>
          <a:p>
            <a:fld id="{92004F71-969E-004A-A465-C799CD598A67}" type="slidenum">
              <a:rPr lang="en-US" smtClean="0"/>
              <a:pPr/>
              <a:t>20</a:t>
            </a:fld>
            <a:endParaRPr lang="en-US"/>
          </a:p>
        </p:txBody>
      </p:sp>
      <p:sp>
        <p:nvSpPr>
          <p:cNvPr id="4" name="Title 3">
            <a:extLst>
              <a:ext uri="{FF2B5EF4-FFF2-40B4-BE49-F238E27FC236}">
                <a16:creationId xmlns:a16="http://schemas.microsoft.com/office/drawing/2014/main" id="{DE1B758F-CB14-1EC5-49F1-0678420AE364}"/>
              </a:ext>
            </a:extLst>
          </p:cNvPr>
          <p:cNvSpPr>
            <a:spLocks noGrp="1"/>
          </p:cNvSpPr>
          <p:nvPr>
            <p:ph type="title"/>
          </p:nvPr>
        </p:nvSpPr>
        <p:spPr>
          <a:xfrm>
            <a:off x="523576" y="113385"/>
            <a:ext cx="10155887" cy="1325563"/>
          </a:xfrm>
        </p:spPr>
        <p:txBody>
          <a:bodyPr>
            <a:normAutofit/>
          </a:bodyPr>
          <a:lstStyle/>
          <a:p>
            <a:r>
              <a:rPr lang="en-US" sz="3600" b="1">
                <a:latin typeface="Arial" panose="020B0604020202020204" pitchFamily="34" charset="0"/>
                <a:cs typeface="Arial" panose="020B0604020202020204" pitchFamily="34" charset="0"/>
              </a:rPr>
              <a:t>Points of policy intervention or assistance</a:t>
            </a:r>
          </a:p>
        </p:txBody>
      </p:sp>
      <p:sp>
        <p:nvSpPr>
          <p:cNvPr id="74" name="Oval 73">
            <a:extLst>
              <a:ext uri="{FF2B5EF4-FFF2-40B4-BE49-F238E27FC236}">
                <a16:creationId xmlns:a16="http://schemas.microsoft.com/office/drawing/2014/main" id="{D16B87E8-4830-DF7C-2939-46883553A205}"/>
              </a:ext>
            </a:extLst>
          </p:cNvPr>
          <p:cNvSpPr/>
          <p:nvPr/>
        </p:nvSpPr>
        <p:spPr>
          <a:xfrm>
            <a:off x="2723587" y="4258385"/>
            <a:ext cx="104931" cy="104931"/>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E90FB34E-284F-B95F-232A-72307168A49F}"/>
              </a:ext>
            </a:extLst>
          </p:cNvPr>
          <p:cNvCxnSpPr>
            <a:cxnSpLocks/>
          </p:cNvCxnSpPr>
          <p:nvPr/>
        </p:nvCxnSpPr>
        <p:spPr>
          <a:xfrm>
            <a:off x="2781798" y="4311737"/>
            <a:ext cx="141095" cy="5166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95F27CC2-40AC-1F1D-EB88-4ECDD98BF488}"/>
              </a:ext>
            </a:extLst>
          </p:cNvPr>
          <p:cNvSpPr/>
          <p:nvPr/>
        </p:nvSpPr>
        <p:spPr>
          <a:xfrm>
            <a:off x="2183991" y="4828344"/>
            <a:ext cx="2815837" cy="1717658"/>
          </a:xfrm>
          <a:prstGeom prst="roundRect">
            <a:avLst/>
          </a:prstGeom>
          <a:solidFill>
            <a:schemeClr val="accent2">
              <a:lumMod val="60000"/>
              <a:lumOff val="40000"/>
              <a:alpha val="2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Weatherization (WAP), Energy Efficiency, Customer-Owned or Community Shared Distributed Generation, Smart Gadgets</a:t>
            </a:r>
          </a:p>
        </p:txBody>
      </p:sp>
      <p:sp>
        <p:nvSpPr>
          <p:cNvPr id="78" name="Oval 77">
            <a:extLst>
              <a:ext uri="{FF2B5EF4-FFF2-40B4-BE49-F238E27FC236}">
                <a16:creationId xmlns:a16="http://schemas.microsoft.com/office/drawing/2014/main" id="{FFE311DF-56D6-3CFC-19DC-31313446D80B}"/>
              </a:ext>
            </a:extLst>
          </p:cNvPr>
          <p:cNvSpPr/>
          <p:nvPr/>
        </p:nvSpPr>
        <p:spPr>
          <a:xfrm>
            <a:off x="5086308" y="4258385"/>
            <a:ext cx="104931" cy="104931"/>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FA13F6AC-CEB1-6D35-45CB-38089C784F22}"/>
              </a:ext>
            </a:extLst>
          </p:cNvPr>
          <p:cNvCxnSpPr>
            <a:cxnSpLocks/>
          </p:cNvCxnSpPr>
          <p:nvPr/>
        </p:nvCxnSpPr>
        <p:spPr>
          <a:xfrm>
            <a:off x="5138772" y="4311737"/>
            <a:ext cx="204090" cy="5166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E5C9CDB5-6FCE-C5AE-FA5F-6EB263F370F1}"/>
              </a:ext>
            </a:extLst>
          </p:cNvPr>
          <p:cNvSpPr/>
          <p:nvPr/>
        </p:nvSpPr>
        <p:spPr>
          <a:xfrm>
            <a:off x="5277277" y="4828345"/>
            <a:ext cx="2270172" cy="497548"/>
          </a:xfrm>
          <a:prstGeom prst="roundRect">
            <a:avLst/>
          </a:prstGeom>
          <a:solidFill>
            <a:schemeClr val="accent2">
              <a:lumMod val="60000"/>
              <a:lumOff val="40000"/>
              <a:alpha val="2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Bill assistance (LIHEAP and others)</a:t>
            </a:r>
          </a:p>
        </p:txBody>
      </p:sp>
      <p:sp>
        <p:nvSpPr>
          <p:cNvPr id="86" name="Oval 85">
            <a:extLst>
              <a:ext uri="{FF2B5EF4-FFF2-40B4-BE49-F238E27FC236}">
                <a16:creationId xmlns:a16="http://schemas.microsoft.com/office/drawing/2014/main" id="{2975E4D4-4F8D-F757-CA36-3ABF21FD4172}"/>
              </a:ext>
            </a:extLst>
          </p:cNvPr>
          <p:cNvSpPr/>
          <p:nvPr/>
        </p:nvSpPr>
        <p:spPr>
          <a:xfrm>
            <a:off x="7437823" y="4258385"/>
            <a:ext cx="104931" cy="104931"/>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FF71DC36-F6E2-A781-27FF-D256F11F0588}"/>
              </a:ext>
            </a:extLst>
          </p:cNvPr>
          <p:cNvCxnSpPr>
            <a:cxnSpLocks/>
          </p:cNvCxnSpPr>
          <p:nvPr/>
        </p:nvCxnSpPr>
        <p:spPr>
          <a:xfrm>
            <a:off x="7513426" y="4347949"/>
            <a:ext cx="598816" cy="1429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ABBF6A55-6129-1BBE-7158-0A9AC534F20E}"/>
              </a:ext>
            </a:extLst>
          </p:cNvPr>
          <p:cNvSpPr/>
          <p:nvPr/>
        </p:nvSpPr>
        <p:spPr>
          <a:xfrm>
            <a:off x="7997289" y="5777529"/>
            <a:ext cx="1603727" cy="822261"/>
          </a:xfrm>
          <a:prstGeom prst="roundRect">
            <a:avLst/>
          </a:prstGeom>
          <a:solidFill>
            <a:schemeClr val="accent2">
              <a:lumMod val="60000"/>
              <a:lumOff val="40000"/>
              <a:alpha val="2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Disconnection Protections, Debt Relief</a:t>
            </a:r>
          </a:p>
        </p:txBody>
      </p:sp>
      <p:sp>
        <p:nvSpPr>
          <p:cNvPr id="91" name="Oval 90">
            <a:extLst>
              <a:ext uri="{FF2B5EF4-FFF2-40B4-BE49-F238E27FC236}">
                <a16:creationId xmlns:a16="http://schemas.microsoft.com/office/drawing/2014/main" id="{1CE205B0-7FD0-9F0B-E6DE-B1D55B3314D5}"/>
              </a:ext>
            </a:extLst>
          </p:cNvPr>
          <p:cNvSpPr/>
          <p:nvPr/>
        </p:nvSpPr>
        <p:spPr>
          <a:xfrm>
            <a:off x="9913047" y="4258385"/>
            <a:ext cx="104931" cy="104931"/>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5C935EC7-B353-07F4-5908-44E911ACC1AA}"/>
              </a:ext>
            </a:extLst>
          </p:cNvPr>
          <p:cNvCxnSpPr>
            <a:cxnSpLocks/>
          </p:cNvCxnSpPr>
          <p:nvPr/>
        </p:nvCxnSpPr>
        <p:spPr>
          <a:xfrm>
            <a:off x="9995482" y="4363315"/>
            <a:ext cx="60870" cy="497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54855654-F7BB-212E-27E5-7B037E87B460}"/>
              </a:ext>
            </a:extLst>
          </p:cNvPr>
          <p:cNvSpPr/>
          <p:nvPr/>
        </p:nvSpPr>
        <p:spPr>
          <a:xfrm>
            <a:off x="10025798" y="4828345"/>
            <a:ext cx="959976" cy="497548"/>
          </a:xfrm>
          <a:prstGeom prst="roundRect">
            <a:avLst/>
          </a:prstGeom>
          <a:solidFill>
            <a:schemeClr val="accent2">
              <a:lumMod val="60000"/>
              <a:lumOff val="40000"/>
              <a:alpha val="2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Debt Relief</a:t>
            </a:r>
          </a:p>
        </p:txBody>
      </p:sp>
      <p:sp>
        <p:nvSpPr>
          <p:cNvPr id="142" name="TextBox 141">
            <a:extLst>
              <a:ext uri="{FF2B5EF4-FFF2-40B4-BE49-F238E27FC236}">
                <a16:creationId xmlns:a16="http://schemas.microsoft.com/office/drawing/2014/main" id="{AAEFB1FF-0232-6682-287B-DEF983CE5A3C}"/>
              </a:ext>
            </a:extLst>
          </p:cNvPr>
          <p:cNvSpPr txBox="1"/>
          <p:nvPr/>
        </p:nvSpPr>
        <p:spPr>
          <a:xfrm>
            <a:off x="10590173" y="3035808"/>
            <a:ext cx="184731" cy="369332"/>
          </a:xfrm>
          <a:prstGeom prst="rect">
            <a:avLst/>
          </a:prstGeom>
          <a:noFill/>
        </p:spPr>
        <p:txBody>
          <a:bodyPr wrap="none" rtlCol="0">
            <a:spAutoFit/>
          </a:bodyPr>
          <a:lstStyle/>
          <a:p>
            <a:endParaRPr lang="en-US"/>
          </a:p>
        </p:txBody>
      </p:sp>
      <p:sp>
        <p:nvSpPr>
          <p:cNvPr id="186" name="Rectangle 185">
            <a:extLst>
              <a:ext uri="{FF2B5EF4-FFF2-40B4-BE49-F238E27FC236}">
                <a16:creationId xmlns:a16="http://schemas.microsoft.com/office/drawing/2014/main" id="{77224226-F5D8-8EEB-8743-7F02C02550EC}"/>
              </a:ext>
            </a:extLst>
          </p:cNvPr>
          <p:cNvSpPr/>
          <p:nvPr/>
        </p:nvSpPr>
        <p:spPr>
          <a:xfrm>
            <a:off x="9250146" y="2409990"/>
            <a:ext cx="571168" cy="221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CDC8B33-539A-AA23-5E55-51B42738426E}"/>
              </a:ext>
            </a:extLst>
          </p:cNvPr>
          <p:cNvSpPr/>
          <p:nvPr/>
        </p:nvSpPr>
        <p:spPr>
          <a:xfrm>
            <a:off x="7330689" y="1664370"/>
            <a:ext cx="286594" cy="270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1C61913-0736-0AAF-06FF-F7D09E924478}"/>
              </a:ext>
            </a:extLst>
          </p:cNvPr>
          <p:cNvSpPr/>
          <p:nvPr/>
        </p:nvSpPr>
        <p:spPr>
          <a:xfrm>
            <a:off x="557798" y="1527394"/>
            <a:ext cx="2441303" cy="715208"/>
          </a:xfrm>
          <a:prstGeom prst="roundRect">
            <a:avLst/>
          </a:prstGeom>
          <a:solidFill>
            <a:srgbClr val="00B0F0">
              <a:alpha val="20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Discounted utility rates: lifeline discount model &amp; tiered discount model</a:t>
            </a:r>
          </a:p>
        </p:txBody>
      </p:sp>
      <p:sp>
        <p:nvSpPr>
          <p:cNvPr id="8" name="Rounded Rectangle 7">
            <a:extLst>
              <a:ext uri="{FF2B5EF4-FFF2-40B4-BE49-F238E27FC236}">
                <a16:creationId xmlns:a16="http://schemas.microsoft.com/office/drawing/2014/main" id="{B93CBC1B-B9F7-B68C-2440-9646BA8186F2}"/>
              </a:ext>
            </a:extLst>
          </p:cNvPr>
          <p:cNvSpPr/>
          <p:nvPr/>
        </p:nvSpPr>
        <p:spPr>
          <a:xfrm>
            <a:off x="3208542" y="2409990"/>
            <a:ext cx="1778251" cy="766715"/>
          </a:xfrm>
          <a:prstGeom prst="roundRect">
            <a:avLst/>
          </a:prstGeom>
          <a:solidFill>
            <a:srgbClr val="00B0F0">
              <a:alpha val="20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Utility prepayment (pay-per-use)</a:t>
            </a:r>
          </a:p>
        </p:txBody>
      </p:sp>
      <p:sp>
        <p:nvSpPr>
          <p:cNvPr id="9" name="Rounded Rectangle 8">
            <a:extLst>
              <a:ext uri="{FF2B5EF4-FFF2-40B4-BE49-F238E27FC236}">
                <a16:creationId xmlns:a16="http://schemas.microsoft.com/office/drawing/2014/main" id="{49660AF5-863D-C7AD-4F7E-9EB337BB8BA9}"/>
              </a:ext>
            </a:extLst>
          </p:cNvPr>
          <p:cNvSpPr/>
          <p:nvPr/>
        </p:nvSpPr>
        <p:spPr>
          <a:xfrm>
            <a:off x="3287453" y="1628260"/>
            <a:ext cx="2158454" cy="584649"/>
          </a:xfrm>
          <a:prstGeom prst="roundRect">
            <a:avLst/>
          </a:prstGeom>
          <a:solidFill>
            <a:srgbClr val="00B0F0">
              <a:alpha val="20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Budget utility billing (“smoothed billing”)</a:t>
            </a:r>
          </a:p>
        </p:txBody>
      </p:sp>
      <p:sp>
        <p:nvSpPr>
          <p:cNvPr id="10" name="Rounded Rectangle 9">
            <a:extLst>
              <a:ext uri="{FF2B5EF4-FFF2-40B4-BE49-F238E27FC236}">
                <a16:creationId xmlns:a16="http://schemas.microsoft.com/office/drawing/2014/main" id="{83E45673-40D4-0A69-9694-4BA3626F1BB8}"/>
              </a:ext>
            </a:extLst>
          </p:cNvPr>
          <p:cNvSpPr/>
          <p:nvPr/>
        </p:nvSpPr>
        <p:spPr>
          <a:xfrm>
            <a:off x="7933811" y="2221577"/>
            <a:ext cx="2386845" cy="497548"/>
          </a:xfrm>
          <a:prstGeom prst="roundRect">
            <a:avLst/>
          </a:prstGeom>
          <a:solidFill>
            <a:srgbClr val="00B0F0">
              <a:alpha val="20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Percentage-of-income payment plan (PIPP)</a:t>
            </a:r>
          </a:p>
        </p:txBody>
      </p:sp>
      <p:sp>
        <p:nvSpPr>
          <p:cNvPr id="11" name="Rounded Rectangle 10">
            <a:extLst>
              <a:ext uri="{FF2B5EF4-FFF2-40B4-BE49-F238E27FC236}">
                <a16:creationId xmlns:a16="http://schemas.microsoft.com/office/drawing/2014/main" id="{0D2E744D-7DC7-8821-3CF2-27DB25BF1419}"/>
              </a:ext>
            </a:extLst>
          </p:cNvPr>
          <p:cNvSpPr/>
          <p:nvPr/>
        </p:nvSpPr>
        <p:spPr>
          <a:xfrm>
            <a:off x="6038689" y="1791759"/>
            <a:ext cx="1742292" cy="731009"/>
          </a:xfrm>
          <a:prstGeom prst="roundRect">
            <a:avLst/>
          </a:prstGeom>
          <a:solidFill>
            <a:srgbClr val="00B0F0">
              <a:alpha val="20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Arrearage management plan (AMP)</a:t>
            </a:r>
          </a:p>
        </p:txBody>
      </p:sp>
      <p:sp>
        <p:nvSpPr>
          <p:cNvPr id="12" name="Oval 11">
            <a:extLst>
              <a:ext uri="{FF2B5EF4-FFF2-40B4-BE49-F238E27FC236}">
                <a16:creationId xmlns:a16="http://schemas.microsoft.com/office/drawing/2014/main" id="{DEFE4AB0-3B56-0170-3052-49F58DCC3DFF}"/>
              </a:ext>
            </a:extLst>
          </p:cNvPr>
          <p:cNvSpPr/>
          <p:nvPr/>
        </p:nvSpPr>
        <p:spPr>
          <a:xfrm>
            <a:off x="2709733" y="3340000"/>
            <a:ext cx="104931" cy="115424"/>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982F848-3B65-E703-D79F-C993CAE75107}"/>
              </a:ext>
            </a:extLst>
          </p:cNvPr>
          <p:cNvCxnSpPr>
            <a:cxnSpLocks/>
            <a:stCxn id="7" idx="2"/>
          </p:cNvCxnSpPr>
          <p:nvPr/>
        </p:nvCxnSpPr>
        <p:spPr>
          <a:xfrm>
            <a:off x="1778450" y="2242602"/>
            <a:ext cx="980861" cy="11387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65570AF-D968-E479-E6FD-D7354489985E}"/>
              </a:ext>
            </a:extLst>
          </p:cNvPr>
          <p:cNvSpPr/>
          <p:nvPr/>
        </p:nvSpPr>
        <p:spPr>
          <a:xfrm>
            <a:off x="5117815" y="3295526"/>
            <a:ext cx="104931" cy="115424"/>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27D9262-E645-EB04-C9FF-C7197D620378}"/>
              </a:ext>
            </a:extLst>
          </p:cNvPr>
          <p:cNvCxnSpPr>
            <a:cxnSpLocks/>
          </p:cNvCxnSpPr>
          <p:nvPr/>
        </p:nvCxnSpPr>
        <p:spPr>
          <a:xfrm flipH="1">
            <a:off x="2762198" y="3082329"/>
            <a:ext cx="439122" cy="324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F76D70-24AC-B45A-16D6-0003AA99F65D}"/>
              </a:ext>
            </a:extLst>
          </p:cNvPr>
          <p:cNvCxnSpPr>
            <a:cxnSpLocks/>
            <a:stCxn id="9" idx="1"/>
          </p:cNvCxnSpPr>
          <p:nvPr/>
        </p:nvCxnSpPr>
        <p:spPr>
          <a:xfrm flipH="1">
            <a:off x="2762198" y="1920585"/>
            <a:ext cx="525255" cy="15221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65FF8A-4597-84A9-786B-BF21F8D8435C}"/>
              </a:ext>
            </a:extLst>
          </p:cNvPr>
          <p:cNvCxnSpPr>
            <a:cxnSpLocks/>
          </p:cNvCxnSpPr>
          <p:nvPr/>
        </p:nvCxnSpPr>
        <p:spPr>
          <a:xfrm flipH="1">
            <a:off x="5156833" y="2457699"/>
            <a:ext cx="889374" cy="8781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D3116D-4342-7155-1A4E-B9586D6B2715}"/>
              </a:ext>
            </a:extLst>
          </p:cNvPr>
          <p:cNvCxnSpPr>
            <a:cxnSpLocks/>
          </p:cNvCxnSpPr>
          <p:nvPr/>
        </p:nvCxnSpPr>
        <p:spPr>
          <a:xfrm flipH="1">
            <a:off x="5133182" y="2618703"/>
            <a:ext cx="2800629" cy="720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1FC9863-EEDC-38C2-B2D5-4898EB5D6986}"/>
              </a:ext>
            </a:extLst>
          </p:cNvPr>
          <p:cNvSpPr/>
          <p:nvPr/>
        </p:nvSpPr>
        <p:spPr>
          <a:xfrm>
            <a:off x="7723051" y="5604182"/>
            <a:ext cx="2173004" cy="83478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34A1F5B-A9BF-7CDA-B279-1F8DB7EA4B3F}"/>
              </a:ext>
            </a:extLst>
          </p:cNvPr>
          <p:cNvSpPr/>
          <p:nvPr/>
        </p:nvSpPr>
        <p:spPr>
          <a:xfrm>
            <a:off x="2010290" y="5366484"/>
            <a:ext cx="3261252" cy="83478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74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44" grpId="0" animBg="1"/>
      <p:bldP spid="78" grpId="0" animBg="1"/>
      <p:bldP spid="45" grpId="0" animBg="1"/>
      <p:bldP spid="86" grpId="0" animBg="1"/>
      <p:bldP spid="47" grpId="0" animBg="1"/>
      <p:bldP spid="91" grpId="0" animBg="1"/>
      <p:bldP spid="48" grpId="0" animBg="1"/>
      <p:bldP spid="7" grpId="0" animBg="1"/>
      <p:bldP spid="8" grpId="0" animBg="1"/>
      <p:bldP spid="9" grpId="0" animBg="1"/>
      <p:bldP spid="10" grpId="0" animBg="1"/>
      <p:bldP spid="11" grpId="0" animBg="1"/>
      <p:bldP spid="12" grpId="0" animBg="1"/>
      <p:bldP spid="19" grpId="0" animBg="1"/>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9E5A0-E34E-F367-6FFE-8379ED0DF382}"/>
              </a:ext>
            </a:extLst>
          </p:cNvPr>
          <p:cNvPicPr>
            <a:picLocks noChangeAspect="1"/>
          </p:cNvPicPr>
          <p:nvPr/>
        </p:nvPicPr>
        <p:blipFill>
          <a:blip r:embed="rId2"/>
          <a:stretch>
            <a:fillRect/>
          </a:stretch>
        </p:blipFill>
        <p:spPr>
          <a:xfrm>
            <a:off x="214666" y="1181096"/>
            <a:ext cx="11762668" cy="5655129"/>
          </a:xfrm>
          <a:prstGeom prst="rect">
            <a:avLst/>
          </a:prstGeom>
        </p:spPr>
      </p:pic>
      <p:sp>
        <p:nvSpPr>
          <p:cNvPr id="8" name="Title 1">
            <a:extLst>
              <a:ext uri="{FF2B5EF4-FFF2-40B4-BE49-F238E27FC236}">
                <a16:creationId xmlns:a16="http://schemas.microsoft.com/office/drawing/2014/main" id="{9C421B65-DBE6-32DC-1F1A-83DCCBFE9D42}"/>
              </a:ext>
            </a:extLst>
          </p:cNvPr>
          <p:cNvSpPr txBox="1">
            <a:spLocks/>
          </p:cNvSpPr>
          <p:nvPr/>
        </p:nvSpPr>
        <p:spPr>
          <a:xfrm>
            <a:off x="262035" y="191347"/>
            <a:ext cx="11265538" cy="932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Arial" panose="020B0604020202020204" pitchFamily="34" charset="0"/>
                <a:cs typeface="Arial" panose="020B0604020202020204" pitchFamily="34" charset="0"/>
              </a:rPr>
              <a:t>Utility disconnection protections</a:t>
            </a:r>
          </a:p>
        </p:txBody>
      </p:sp>
      <p:sp>
        <p:nvSpPr>
          <p:cNvPr id="2" name="TextBox 1">
            <a:extLst>
              <a:ext uri="{FF2B5EF4-FFF2-40B4-BE49-F238E27FC236}">
                <a16:creationId xmlns:a16="http://schemas.microsoft.com/office/drawing/2014/main" id="{B15DEE5D-9A8D-3922-12CB-695683AA8DC6}"/>
              </a:ext>
            </a:extLst>
          </p:cNvPr>
          <p:cNvSpPr txBox="1"/>
          <p:nvPr/>
        </p:nvSpPr>
        <p:spPr>
          <a:xfrm>
            <a:off x="0" y="6527713"/>
            <a:ext cx="4397358"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Source: Energy Justice Lab, Utility Disconnections Dashboard</a:t>
            </a:r>
          </a:p>
        </p:txBody>
      </p:sp>
    </p:spTree>
    <p:extLst>
      <p:ext uri="{BB962C8B-B14F-4D97-AF65-F5344CB8AC3E}">
        <p14:creationId xmlns:p14="http://schemas.microsoft.com/office/powerpoint/2010/main" val="383961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83A149-8F43-7276-1CED-BB294BBDF58A}"/>
              </a:ext>
            </a:extLst>
          </p:cNvPr>
          <p:cNvSpPr>
            <a:spLocks noGrp="1"/>
          </p:cNvSpPr>
          <p:nvPr>
            <p:ph type="sldNum" sz="quarter" idx="12"/>
          </p:nvPr>
        </p:nvSpPr>
        <p:spPr/>
        <p:txBody>
          <a:bodyPr/>
          <a:lstStyle/>
          <a:p>
            <a:fld id="{92004F71-969E-004A-A465-C799CD598A67}" type="slidenum">
              <a:rPr lang="en-US" smtClean="0">
                <a:latin typeface="Arial" panose="020B0604020202020204" pitchFamily="34" charset="0"/>
                <a:cs typeface="Arial" panose="020B0604020202020204" pitchFamily="34" charset="0"/>
              </a:rPr>
              <a:pPr/>
              <a:t>22</a:t>
            </a:fld>
            <a:endParaRPr lang="en-US">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527B84B6-CC85-473F-AAEE-C1F728EF84BF}"/>
              </a:ext>
            </a:extLst>
          </p:cNvPr>
          <p:cNvSpPr/>
          <p:nvPr/>
        </p:nvSpPr>
        <p:spPr>
          <a:xfrm>
            <a:off x="1572797" y="2301029"/>
            <a:ext cx="2871654" cy="2366783"/>
          </a:xfrm>
          <a:prstGeom prst="roundRect">
            <a:avLst/>
          </a:prstGeom>
          <a:solidFill>
            <a:schemeClr val="accent2">
              <a:lumMod val="40000"/>
              <a:lumOff val="60000"/>
              <a:alpha val="2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15968FC9-A102-AFF3-B392-752A339C4BB0}"/>
              </a:ext>
            </a:extLst>
          </p:cNvPr>
          <p:cNvSpPr/>
          <p:nvPr/>
        </p:nvSpPr>
        <p:spPr>
          <a:xfrm>
            <a:off x="4566528" y="2330523"/>
            <a:ext cx="2871654" cy="2366783"/>
          </a:xfrm>
          <a:prstGeom prst="roundRect">
            <a:avLst/>
          </a:prstGeom>
          <a:solidFill>
            <a:schemeClr val="accent1">
              <a:lumMod val="40000"/>
              <a:lumOff val="60000"/>
              <a:alpha val="2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0B17EA58-6A27-B021-E37F-4559C9C90E9B}"/>
              </a:ext>
            </a:extLst>
          </p:cNvPr>
          <p:cNvSpPr/>
          <p:nvPr/>
        </p:nvSpPr>
        <p:spPr>
          <a:xfrm>
            <a:off x="7654356" y="2330523"/>
            <a:ext cx="2871654" cy="2366783"/>
          </a:xfrm>
          <a:prstGeom prst="roundRect">
            <a:avLst/>
          </a:prstGeom>
          <a:solidFill>
            <a:schemeClr val="accent2">
              <a:lumMod val="40000"/>
              <a:lumOff val="60000"/>
              <a:alpha val="2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12AA944-B080-CD99-911E-0ADC974DFF68}"/>
              </a:ext>
            </a:extLst>
          </p:cNvPr>
          <p:cNvSpPr txBox="1"/>
          <p:nvPr/>
        </p:nvSpPr>
        <p:spPr>
          <a:xfrm>
            <a:off x="1524000" y="3485404"/>
            <a:ext cx="2969248" cy="1200329"/>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Clearly specify minimum days of notice prior to disconnection + provide multiple forms of notice</a:t>
            </a:r>
          </a:p>
        </p:txBody>
      </p:sp>
      <p:sp>
        <p:nvSpPr>
          <p:cNvPr id="10" name="TextBox 9">
            <a:extLst>
              <a:ext uri="{FF2B5EF4-FFF2-40B4-BE49-F238E27FC236}">
                <a16:creationId xmlns:a16="http://schemas.microsoft.com/office/drawing/2014/main" id="{C3818545-B339-C03F-6B53-AC3902E68CB0}"/>
              </a:ext>
            </a:extLst>
          </p:cNvPr>
          <p:cNvSpPr txBox="1"/>
          <p:nvPr/>
        </p:nvSpPr>
        <p:spPr>
          <a:xfrm>
            <a:off x="4517731" y="3461328"/>
            <a:ext cx="2969248" cy="1200329"/>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Establish date-range when customers can pay bills before being considered late or delinquent </a:t>
            </a:r>
          </a:p>
        </p:txBody>
      </p:sp>
      <p:sp>
        <p:nvSpPr>
          <p:cNvPr id="11" name="TextBox 10">
            <a:extLst>
              <a:ext uri="{FF2B5EF4-FFF2-40B4-BE49-F238E27FC236}">
                <a16:creationId xmlns:a16="http://schemas.microsoft.com/office/drawing/2014/main" id="{2CB1BCCF-2B76-E482-C382-5D8DC74DD39B}"/>
              </a:ext>
            </a:extLst>
          </p:cNvPr>
          <p:cNvSpPr txBox="1"/>
          <p:nvPr/>
        </p:nvSpPr>
        <p:spPr>
          <a:xfrm>
            <a:off x="7713366" y="3575471"/>
            <a:ext cx="2753637" cy="923330"/>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Provide information to customers on promotions at least twice annually</a:t>
            </a:r>
          </a:p>
        </p:txBody>
      </p:sp>
      <p:pic>
        <p:nvPicPr>
          <p:cNvPr id="17" name="Graphic 16" descr="Monthly calendar with solid fill">
            <a:extLst>
              <a:ext uri="{FF2B5EF4-FFF2-40B4-BE49-F238E27FC236}">
                <a16:creationId xmlns:a16="http://schemas.microsoft.com/office/drawing/2014/main" id="{F0B4E1C2-AC37-F3C8-7490-433FF423F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6388" y="2387070"/>
            <a:ext cx="1111937" cy="1111937"/>
          </a:xfrm>
          <a:prstGeom prst="rect">
            <a:avLst/>
          </a:prstGeom>
        </p:spPr>
      </p:pic>
      <p:pic>
        <p:nvPicPr>
          <p:cNvPr id="22" name="Graphic 21" descr="Hourglass 90% with solid fill">
            <a:extLst>
              <a:ext uri="{FF2B5EF4-FFF2-40B4-BE49-F238E27FC236}">
                <a16:creationId xmlns:a16="http://schemas.microsoft.com/office/drawing/2014/main" id="{82B57D14-96CE-BAA0-AE9A-8B7E010E7D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1424" y="2481267"/>
            <a:ext cx="914400" cy="914400"/>
          </a:xfrm>
          <a:prstGeom prst="rect">
            <a:avLst/>
          </a:prstGeom>
        </p:spPr>
      </p:pic>
      <p:pic>
        <p:nvPicPr>
          <p:cNvPr id="24" name="Graphic 23" descr="Handshake outline">
            <a:extLst>
              <a:ext uri="{FF2B5EF4-FFF2-40B4-BE49-F238E27FC236}">
                <a16:creationId xmlns:a16="http://schemas.microsoft.com/office/drawing/2014/main" id="{7E01C72F-D9A3-1017-EF21-C3CB47F5B5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4594" y="2387070"/>
            <a:ext cx="1251181" cy="1251181"/>
          </a:xfrm>
          <a:prstGeom prst="rect">
            <a:avLst/>
          </a:prstGeom>
        </p:spPr>
      </p:pic>
      <p:sp>
        <p:nvSpPr>
          <p:cNvPr id="8" name="TextBox 7">
            <a:extLst>
              <a:ext uri="{FF2B5EF4-FFF2-40B4-BE49-F238E27FC236}">
                <a16:creationId xmlns:a16="http://schemas.microsoft.com/office/drawing/2014/main" id="{47144A01-D1AF-0A04-98E5-C6B1C0D2574E}"/>
              </a:ext>
            </a:extLst>
          </p:cNvPr>
          <p:cNvSpPr txBox="1"/>
          <p:nvPr/>
        </p:nvSpPr>
        <p:spPr>
          <a:xfrm>
            <a:off x="64477" y="6527744"/>
            <a:ext cx="10494155" cy="461665"/>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Source: Carley, S.; </a:t>
            </a:r>
            <a:r>
              <a:rPr lang="en-US" sz="1400" err="1">
                <a:latin typeface="Arial" panose="020B0604020202020204" pitchFamily="34" charset="0"/>
                <a:cs typeface="Arial" panose="020B0604020202020204" pitchFamily="34" charset="0"/>
              </a:rPr>
              <a:t>Konisky</a:t>
            </a:r>
            <a:r>
              <a:rPr lang="en-US" sz="1400">
                <a:latin typeface="Arial" panose="020B0604020202020204" pitchFamily="34" charset="0"/>
                <a:cs typeface="Arial" panose="020B0604020202020204" pitchFamily="34" charset="0"/>
              </a:rPr>
              <a:t>, D.M.; Nash, E. 2023. Electric Utility Disconnections: Legal Protections and Policy Recommendations. </a:t>
            </a:r>
          </a:p>
          <a:p>
            <a:endParaRPr lang="en-US" sz="100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3087A3F-75B3-581C-F2A6-8685B5C6C129}"/>
              </a:ext>
            </a:extLst>
          </p:cNvPr>
          <p:cNvSpPr>
            <a:spLocks noGrp="1"/>
          </p:cNvSpPr>
          <p:nvPr>
            <p:ph type="title"/>
          </p:nvPr>
        </p:nvSpPr>
        <p:spPr>
          <a:xfrm>
            <a:off x="187568" y="129348"/>
            <a:ext cx="11166231" cy="1325563"/>
          </a:xfrm>
        </p:spPr>
        <p:txBody>
          <a:bodyPr>
            <a:normAutofit fontScale="90000"/>
          </a:bodyPr>
          <a:lstStyle/>
          <a:p>
            <a:r>
              <a:rPr lang="en-US" b="1">
                <a:latin typeface="Arial" panose="020B0604020202020204" pitchFamily="34" charset="0"/>
                <a:cs typeface="Arial" panose="020B0604020202020204" pitchFamily="34" charset="0"/>
              </a:rPr>
              <a:t>Disconnection protections: Opportunities for enhancement by utilities</a:t>
            </a:r>
          </a:p>
        </p:txBody>
      </p:sp>
    </p:spTree>
    <p:extLst>
      <p:ext uri="{BB962C8B-B14F-4D97-AF65-F5344CB8AC3E}">
        <p14:creationId xmlns:p14="http://schemas.microsoft.com/office/powerpoint/2010/main" val="421898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71432141-7DC0-52EC-9B5B-5F977563709E}"/>
              </a:ext>
            </a:extLst>
          </p:cNvPr>
          <p:cNvSpPr/>
          <p:nvPr/>
        </p:nvSpPr>
        <p:spPr>
          <a:xfrm>
            <a:off x="1595846" y="4040230"/>
            <a:ext cx="2871654" cy="2366783"/>
          </a:xfrm>
          <a:prstGeom prst="roundRect">
            <a:avLst/>
          </a:prstGeom>
          <a:solidFill>
            <a:schemeClr val="accent2">
              <a:lumMod val="40000"/>
              <a:lumOff val="60000"/>
              <a:alpha val="2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6FBCAA15-1306-D8D5-09DC-BE299E89B6E6}"/>
              </a:ext>
            </a:extLst>
          </p:cNvPr>
          <p:cNvSpPr/>
          <p:nvPr/>
        </p:nvSpPr>
        <p:spPr>
          <a:xfrm>
            <a:off x="7703266" y="1534963"/>
            <a:ext cx="2871654" cy="2366783"/>
          </a:xfrm>
          <a:prstGeom prst="roundRect">
            <a:avLst/>
          </a:prstGeom>
          <a:solidFill>
            <a:schemeClr val="accent1">
              <a:lumMod val="40000"/>
              <a:lumOff val="60000"/>
              <a:alpha val="2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D21F74D8-951E-BC04-6CF5-BA47E9A891CB}"/>
              </a:ext>
            </a:extLst>
          </p:cNvPr>
          <p:cNvSpPr/>
          <p:nvPr/>
        </p:nvSpPr>
        <p:spPr>
          <a:xfrm>
            <a:off x="4649556" y="1534963"/>
            <a:ext cx="2871654" cy="2366783"/>
          </a:xfrm>
          <a:prstGeom prst="roundRect">
            <a:avLst/>
          </a:prstGeom>
          <a:solidFill>
            <a:schemeClr val="accent2">
              <a:lumMod val="40000"/>
              <a:lumOff val="60000"/>
              <a:alpha val="2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783A149-8F43-7276-1CED-BB294BBDF58A}"/>
              </a:ext>
            </a:extLst>
          </p:cNvPr>
          <p:cNvSpPr>
            <a:spLocks noGrp="1"/>
          </p:cNvSpPr>
          <p:nvPr>
            <p:ph type="sldNum" sz="quarter" idx="12"/>
          </p:nvPr>
        </p:nvSpPr>
        <p:spPr>
          <a:xfrm>
            <a:off x="8903677" y="6404448"/>
            <a:ext cx="2743200" cy="365125"/>
          </a:xfrm>
        </p:spPr>
        <p:txBody>
          <a:bodyPr/>
          <a:lstStyle/>
          <a:p>
            <a:fld id="{92004F71-969E-004A-A465-C799CD598A67}" type="slidenum">
              <a:rPr lang="en-US" smtClean="0">
                <a:latin typeface="Arial" panose="020B0604020202020204" pitchFamily="34" charset="0"/>
                <a:cs typeface="Arial" panose="020B0604020202020204" pitchFamily="34" charset="0"/>
              </a:rPr>
              <a:pPr/>
              <a:t>23</a:t>
            </a:fld>
            <a:endParaRPr lang="en-US">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9368A28F-D5ED-7422-8C8A-78CC7E608655}"/>
              </a:ext>
            </a:extLst>
          </p:cNvPr>
          <p:cNvSpPr/>
          <p:nvPr/>
        </p:nvSpPr>
        <p:spPr>
          <a:xfrm>
            <a:off x="1595846" y="1534963"/>
            <a:ext cx="2871654" cy="2366783"/>
          </a:xfrm>
          <a:prstGeom prst="roundRect">
            <a:avLst/>
          </a:prstGeom>
          <a:solidFill>
            <a:schemeClr val="accent1">
              <a:lumMod val="40000"/>
              <a:lumOff val="60000"/>
              <a:alpha val="2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85401E7-4284-2585-84D2-2F3722FD79E4}"/>
              </a:ext>
            </a:extLst>
          </p:cNvPr>
          <p:cNvSpPr txBox="1"/>
          <p:nvPr/>
        </p:nvSpPr>
        <p:spPr>
          <a:xfrm>
            <a:off x="1580856" y="2809277"/>
            <a:ext cx="2969248" cy="923330"/>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Easily understood and transparent language with few administrative burdens</a:t>
            </a:r>
          </a:p>
        </p:txBody>
      </p:sp>
      <p:pic>
        <p:nvPicPr>
          <p:cNvPr id="24" name="Graphic 23" descr="Document outline">
            <a:extLst>
              <a:ext uri="{FF2B5EF4-FFF2-40B4-BE49-F238E27FC236}">
                <a16:creationId xmlns:a16="http://schemas.microsoft.com/office/drawing/2014/main" id="{5BCD89F8-5C5C-2B34-CBF1-71C140489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8335" y="1687273"/>
            <a:ext cx="1104270" cy="1104270"/>
          </a:xfrm>
          <a:prstGeom prst="rect">
            <a:avLst/>
          </a:prstGeom>
        </p:spPr>
      </p:pic>
      <p:sp>
        <p:nvSpPr>
          <p:cNvPr id="25" name="TextBox 24">
            <a:extLst>
              <a:ext uri="{FF2B5EF4-FFF2-40B4-BE49-F238E27FC236}">
                <a16:creationId xmlns:a16="http://schemas.microsoft.com/office/drawing/2014/main" id="{5CAB36D4-1697-78E5-7B98-C88950B361A2}"/>
              </a:ext>
            </a:extLst>
          </p:cNvPr>
          <p:cNvSpPr txBox="1"/>
          <p:nvPr/>
        </p:nvSpPr>
        <p:spPr>
          <a:xfrm>
            <a:off x="4467500" y="3007738"/>
            <a:ext cx="3215498"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Combined temperature &amp; date-based protections</a:t>
            </a:r>
          </a:p>
        </p:txBody>
      </p:sp>
      <p:grpSp>
        <p:nvGrpSpPr>
          <p:cNvPr id="33" name="Group 32">
            <a:extLst>
              <a:ext uri="{FF2B5EF4-FFF2-40B4-BE49-F238E27FC236}">
                <a16:creationId xmlns:a16="http://schemas.microsoft.com/office/drawing/2014/main" id="{077B29B1-8DC6-308C-7B3B-151A7C3D4E7D}"/>
              </a:ext>
            </a:extLst>
          </p:cNvPr>
          <p:cNvGrpSpPr/>
          <p:nvPr/>
        </p:nvGrpSpPr>
        <p:grpSpPr>
          <a:xfrm>
            <a:off x="5160849" y="1533592"/>
            <a:ext cx="1828800" cy="1411746"/>
            <a:chOff x="3463658" y="1109880"/>
            <a:chExt cx="1828800" cy="1411746"/>
          </a:xfrm>
        </p:grpSpPr>
        <p:pic>
          <p:nvPicPr>
            <p:cNvPr id="27" name="Graphic 26" descr="Partial sun with solid fill">
              <a:extLst>
                <a:ext uri="{FF2B5EF4-FFF2-40B4-BE49-F238E27FC236}">
                  <a16:creationId xmlns:a16="http://schemas.microsoft.com/office/drawing/2014/main" id="{24F44869-6846-7FA5-6C2A-F501C79247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3658" y="1109880"/>
              <a:ext cx="914400" cy="914400"/>
            </a:xfrm>
            <a:prstGeom prst="rect">
              <a:avLst/>
            </a:prstGeom>
          </p:spPr>
        </p:pic>
        <p:pic>
          <p:nvPicPr>
            <p:cNvPr id="29" name="Graphic 28" descr="Flip calendar with solid fill">
              <a:extLst>
                <a:ext uri="{FF2B5EF4-FFF2-40B4-BE49-F238E27FC236}">
                  <a16:creationId xmlns:a16="http://schemas.microsoft.com/office/drawing/2014/main" id="{9A5134AF-3882-6E3C-8931-AC9D5496B0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78058" y="1607226"/>
              <a:ext cx="914400" cy="914400"/>
            </a:xfrm>
            <a:prstGeom prst="rect">
              <a:avLst/>
            </a:prstGeom>
          </p:spPr>
        </p:pic>
      </p:grpSp>
      <p:sp>
        <p:nvSpPr>
          <p:cNvPr id="30" name="TextBox 29">
            <a:extLst>
              <a:ext uri="{FF2B5EF4-FFF2-40B4-BE49-F238E27FC236}">
                <a16:creationId xmlns:a16="http://schemas.microsoft.com/office/drawing/2014/main" id="{68D55675-AD16-EE15-D7B7-B166946B6C7C}"/>
              </a:ext>
            </a:extLst>
          </p:cNvPr>
          <p:cNvSpPr txBox="1"/>
          <p:nvPr/>
        </p:nvSpPr>
        <p:spPr>
          <a:xfrm>
            <a:off x="7762276" y="2670779"/>
            <a:ext cx="2753637" cy="1200329"/>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Broad definitions of medical conditions &amp; delays for utilities requiring certificates</a:t>
            </a:r>
          </a:p>
        </p:txBody>
      </p:sp>
      <p:pic>
        <p:nvPicPr>
          <p:cNvPr id="32" name="Graphic 31" descr="Care with solid fill">
            <a:extLst>
              <a:ext uri="{FF2B5EF4-FFF2-40B4-BE49-F238E27FC236}">
                <a16:creationId xmlns:a16="http://schemas.microsoft.com/office/drawing/2014/main" id="{1D80F51D-F835-F632-7008-6F720D3EEF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81893" y="1749266"/>
            <a:ext cx="914400" cy="914400"/>
          </a:xfrm>
          <a:prstGeom prst="rect">
            <a:avLst/>
          </a:prstGeom>
        </p:spPr>
      </p:pic>
      <p:sp>
        <p:nvSpPr>
          <p:cNvPr id="40" name="Rounded Rectangle 39">
            <a:extLst>
              <a:ext uri="{FF2B5EF4-FFF2-40B4-BE49-F238E27FC236}">
                <a16:creationId xmlns:a16="http://schemas.microsoft.com/office/drawing/2014/main" id="{8AFF6CB7-56DF-8703-AF77-69CD7EBE5503}"/>
              </a:ext>
            </a:extLst>
          </p:cNvPr>
          <p:cNvSpPr/>
          <p:nvPr/>
        </p:nvSpPr>
        <p:spPr>
          <a:xfrm>
            <a:off x="4660172" y="4065245"/>
            <a:ext cx="2871654" cy="2366783"/>
          </a:xfrm>
          <a:prstGeom prst="roundRect">
            <a:avLst/>
          </a:prstGeom>
          <a:solidFill>
            <a:schemeClr val="accent1">
              <a:lumMod val="40000"/>
              <a:lumOff val="60000"/>
              <a:alpha val="2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26C26ADF-17B8-D699-7891-C3BE337FBFCF}"/>
              </a:ext>
            </a:extLst>
          </p:cNvPr>
          <p:cNvSpPr/>
          <p:nvPr/>
        </p:nvSpPr>
        <p:spPr>
          <a:xfrm>
            <a:off x="7703266" y="4040230"/>
            <a:ext cx="2871654" cy="2366783"/>
          </a:xfrm>
          <a:prstGeom prst="roundRect">
            <a:avLst/>
          </a:prstGeom>
          <a:solidFill>
            <a:schemeClr val="accent2">
              <a:lumMod val="40000"/>
              <a:lumOff val="60000"/>
              <a:alpha val="2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3" name="Graphic 42" descr="Family with two children outline">
            <a:extLst>
              <a:ext uri="{FF2B5EF4-FFF2-40B4-BE49-F238E27FC236}">
                <a16:creationId xmlns:a16="http://schemas.microsoft.com/office/drawing/2014/main" id="{3B9C5CF1-CDE5-4149-5048-5B7EEFAB79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40396" y="4029799"/>
            <a:ext cx="1174135" cy="1174135"/>
          </a:xfrm>
          <a:prstGeom prst="rect">
            <a:avLst/>
          </a:prstGeom>
        </p:spPr>
      </p:pic>
      <p:sp>
        <p:nvSpPr>
          <p:cNvPr id="44" name="TextBox 43">
            <a:extLst>
              <a:ext uri="{FF2B5EF4-FFF2-40B4-BE49-F238E27FC236}">
                <a16:creationId xmlns:a16="http://schemas.microsoft.com/office/drawing/2014/main" id="{5F4AB715-845B-2E1D-58E2-132CC647AD33}"/>
              </a:ext>
            </a:extLst>
          </p:cNvPr>
          <p:cNvSpPr txBox="1"/>
          <p:nvPr/>
        </p:nvSpPr>
        <p:spPr>
          <a:xfrm>
            <a:off x="1542838" y="5248637"/>
            <a:ext cx="2969248" cy="923330"/>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Protections for households with children, elderly, or people with disabilities</a:t>
            </a:r>
          </a:p>
        </p:txBody>
      </p:sp>
      <p:sp>
        <p:nvSpPr>
          <p:cNvPr id="47" name="TextBox 46">
            <a:extLst>
              <a:ext uri="{FF2B5EF4-FFF2-40B4-BE49-F238E27FC236}">
                <a16:creationId xmlns:a16="http://schemas.microsoft.com/office/drawing/2014/main" id="{19A454C8-BF08-02E2-8171-6352C9ED67A4}"/>
              </a:ext>
            </a:extLst>
          </p:cNvPr>
          <p:cNvSpPr txBox="1"/>
          <p:nvPr/>
        </p:nvSpPr>
        <p:spPr>
          <a:xfrm>
            <a:off x="4611376" y="5248637"/>
            <a:ext cx="2969248" cy="923330"/>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Establish a minimum arrearage before disconnections occur</a:t>
            </a:r>
          </a:p>
        </p:txBody>
      </p:sp>
      <p:pic>
        <p:nvPicPr>
          <p:cNvPr id="49" name="Graphic 48" descr="City outline">
            <a:extLst>
              <a:ext uri="{FF2B5EF4-FFF2-40B4-BE49-F238E27FC236}">
                <a16:creationId xmlns:a16="http://schemas.microsoft.com/office/drawing/2014/main" id="{CBD8CE4E-F48F-1169-B666-CA893035E7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13980" y="4036079"/>
            <a:ext cx="1195100" cy="1195100"/>
          </a:xfrm>
          <a:prstGeom prst="rect">
            <a:avLst/>
          </a:prstGeom>
        </p:spPr>
      </p:pic>
      <p:sp>
        <p:nvSpPr>
          <p:cNvPr id="50" name="TextBox 49">
            <a:extLst>
              <a:ext uri="{FF2B5EF4-FFF2-40B4-BE49-F238E27FC236}">
                <a16:creationId xmlns:a16="http://schemas.microsoft.com/office/drawing/2014/main" id="{B3A6DE6F-8A86-70FF-CBCF-C7F4506DAFFC}"/>
              </a:ext>
            </a:extLst>
          </p:cNvPr>
          <p:cNvSpPr txBox="1"/>
          <p:nvPr/>
        </p:nvSpPr>
        <p:spPr>
          <a:xfrm>
            <a:off x="7626906" y="5110139"/>
            <a:ext cx="2969248" cy="1200329"/>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Tenants should not suffer disconnection due to their landlord’s failure to pay the building’s utility bills</a:t>
            </a:r>
          </a:p>
        </p:txBody>
      </p:sp>
      <p:sp>
        <p:nvSpPr>
          <p:cNvPr id="6" name="Title 3">
            <a:extLst>
              <a:ext uri="{FF2B5EF4-FFF2-40B4-BE49-F238E27FC236}">
                <a16:creationId xmlns:a16="http://schemas.microsoft.com/office/drawing/2014/main" id="{3123598E-FE60-6310-ED69-06E4140778B8}"/>
              </a:ext>
            </a:extLst>
          </p:cNvPr>
          <p:cNvSpPr txBox="1">
            <a:spLocks/>
          </p:cNvSpPr>
          <p:nvPr/>
        </p:nvSpPr>
        <p:spPr>
          <a:xfrm>
            <a:off x="55684" y="108798"/>
            <a:ext cx="1116623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Arial" panose="020B0604020202020204" pitchFamily="34" charset="0"/>
                <a:cs typeface="Arial" panose="020B0604020202020204" pitchFamily="34" charset="0"/>
              </a:rPr>
              <a:t>Disconnection protections: Opportunities for enhancement by government</a:t>
            </a:r>
          </a:p>
        </p:txBody>
      </p:sp>
      <p:sp>
        <p:nvSpPr>
          <p:cNvPr id="9" name="TextBox 8">
            <a:extLst>
              <a:ext uri="{FF2B5EF4-FFF2-40B4-BE49-F238E27FC236}">
                <a16:creationId xmlns:a16="http://schemas.microsoft.com/office/drawing/2014/main" id="{94D6840C-2359-38CF-1D6A-3430D0DD6ADF}"/>
              </a:ext>
            </a:extLst>
          </p:cNvPr>
          <p:cNvSpPr txBox="1"/>
          <p:nvPr/>
        </p:nvSpPr>
        <p:spPr>
          <a:xfrm>
            <a:off x="55684" y="6538740"/>
            <a:ext cx="10494155" cy="461665"/>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Source: Carley, S.; </a:t>
            </a:r>
            <a:r>
              <a:rPr lang="en-US" sz="1400" err="1">
                <a:latin typeface="Arial" panose="020B0604020202020204" pitchFamily="34" charset="0"/>
                <a:cs typeface="Arial" panose="020B0604020202020204" pitchFamily="34" charset="0"/>
              </a:rPr>
              <a:t>Konisky</a:t>
            </a:r>
            <a:r>
              <a:rPr lang="en-US" sz="1400">
                <a:latin typeface="Arial" panose="020B0604020202020204" pitchFamily="34" charset="0"/>
                <a:cs typeface="Arial" panose="020B0604020202020204" pitchFamily="34" charset="0"/>
              </a:rPr>
              <a:t>, D.M.; Nash, E. 2023. Electric Utility Disconnections: Legal Protections and Policy Recommendations. </a:t>
            </a:r>
          </a:p>
          <a:p>
            <a:endParaRPr lang="en-US" sz="1000">
              <a:latin typeface="Arial" panose="020B0604020202020204" pitchFamily="34" charset="0"/>
              <a:cs typeface="Arial" panose="020B0604020202020204" pitchFamily="34" charset="0"/>
            </a:endParaRPr>
          </a:p>
        </p:txBody>
      </p:sp>
      <p:pic>
        <p:nvPicPr>
          <p:cNvPr id="1028" name="Picture 4" descr="Circle, dollar, money icon - Download on Iconfinder">
            <a:extLst>
              <a:ext uri="{FF2B5EF4-FFF2-40B4-BE49-F238E27FC236}">
                <a16:creationId xmlns:a16="http://schemas.microsoft.com/office/drawing/2014/main" id="{874A7932-A8EE-02A7-C0EF-5242B8A0DF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5296" y="4226514"/>
            <a:ext cx="1161407" cy="116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27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806509-C14C-D0BC-D836-473C305AFEDB}"/>
              </a:ext>
            </a:extLst>
          </p:cNvPr>
          <p:cNvSpPr>
            <a:spLocks noGrp="1"/>
          </p:cNvSpPr>
          <p:nvPr>
            <p:ph type="title"/>
          </p:nvPr>
        </p:nvSpPr>
        <p:spPr>
          <a:xfrm>
            <a:off x="452387" y="37873"/>
            <a:ext cx="10155887" cy="1325563"/>
          </a:xfrm>
        </p:spPr>
        <p:txBody>
          <a:bodyPr>
            <a:normAutofit/>
          </a:bodyPr>
          <a:lstStyle/>
          <a:p>
            <a:r>
              <a:rPr lang="en-US" sz="3600" b="1">
                <a:latin typeface="Arial" panose="020B0604020202020204" pitchFamily="34" charset="0"/>
                <a:cs typeface="Arial" panose="020B0604020202020204" pitchFamily="34" charset="0"/>
              </a:rPr>
              <a:t>Recent state policy updates</a:t>
            </a:r>
          </a:p>
        </p:txBody>
      </p:sp>
      <p:pic>
        <p:nvPicPr>
          <p:cNvPr id="6" name="Picture 5" descr="A black outline of a state&#10;&#10;AI-generated content may be incorrect.">
            <a:extLst>
              <a:ext uri="{FF2B5EF4-FFF2-40B4-BE49-F238E27FC236}">
                <a16:creationId xmlns:a16="http://schemas.microsoft.com/office/drawing/2014/main" id="{EEC3767E-5C37-3F08-2074-43964EAD5593}"/>
              </a:ext>
            </a:extLst>
          </p:cNvPr>
          <p:cNvPicPr>
            <a:picLocks noChangeAspect="1"/>
          </p:cNvPicPr>
          <p:nvPr/>
        </p:nvPicPr>
        <p:blipFill>
          <a:blip r:embed="rId2"/>
          <a:srcRect l="3469" t="28736" r="66968" b="25764"/>
          <a:stretch/>
        </p:blipFill>
        <p:spPr>
          <a:xfrm>
            <a:off x="4468632" y="1576114"/>
            <a:ext cx="2926180" cy="1688123"/>
          </a:xfrm>
          <a:prstGeom prst="rect">
            <a:avLst/>
          </a:prstGeom>
        </p:spPr>
      </p:pic>
      <p:pic>
        <p:nvPicPr>
          <p:cNvPr id="8" name="Picture 7" descr="A different state outline shapes&#10;&#10;AI-generated content may be incorrect.">
            <a:extLst>
              <a:ext uri="{FF2B5EF4-FFF2-40B4-BE49-F238E27FC236}">
                <a16:creationId xmlns:a16="http://schemas.microsoft.com/office/drawing/2014/main" id="{1AEE447C-5DCC-A9AF-D731-6AB092FEDDA9}"/>
              </a:ext>
            </a:extLst>
          </p:cNvPr>
          <p:cNvPicPr>
            <a:picLocks noChangeAspect="1"/>
          </p:cNvPicPr>
          <p:nvPr/>
        </p:nvPicPr>
        <p:blipFill>
          <a:blip r:embed="rId3"/>
          <a:srcRect l="12625" t="11377" r="63544" b="22762"/>
          <a:stretch/>
        </p:blipFill>
        <p:spPr>
          <a:xfrm>
            <a:off x="1432621" y="1356888"/>
            <a:ext cx="1152703" cy="1911443"/>
          </a:xfrm>
          <a:prstGeom prst="rect">
            <a:avLst/>
          </a:prstGeom>
        </p:spPr>
      </p:pic>
      <p:pic>
        <p:nvPicPr>
          <p:cNvPr id="10" name="Picture 9" descr="A close-up of a map&#10;&#10;AI-generated content may be incorrect.">
            <a:extLst>
              <a:ext uri="{FF2B5EF4-FFF2-40B4-BE49-F238E27FC236}">
                <a16:creationId xmlns:a16="http://schemas.microsoft.com/office/drawing/2014/main" id="{11CC8D5E-89C1-2A03-71BD-DD78A9B2FE50}"/>
              </a:ext>
            </a:extLst>
          </p:cNvPr>
          <p:cNvPicPr>
            <a:picLocks noChangeAspect="1"/>
          </p:cNvPicPr>
          <p:nvPr/>
        </p:nvPicPr>
        <p:blipFill>
          <a:blip r:embed="rId4"/>
          <a:srcRect l="3601" t="20665" r="66082" b="21391"/>
          <a:stretch/>
        </p:blipFill>
        <p:spPr>
          <a:xfrm>
            <a:off x="8810278" y="1498396"/>
            <a:ext cx="2356338" cy="1688123"/>
          </a:xfrm>
          <a:prstGeom prst="rect">
            <a:avLst/>
          </a:prstGeom>
        </p:spPr>
      </p:pic>
      <p:sp>
        <p:nvSpPr>
          <p:cNvPr id="11" name="TextBox 10">
            <a:extLst>
              <a:ext uri="{FF2B5EF4-FFF2-40B4-BE49-F238E27FC236}">
                <a16:creationId xmlns:a16="http://schemas.microsoft.com/office/drawing/2014/main" id="{D46A015E-57B1-E98C-C9DD-07DFB309936D}"/>
              </a:ext>
            </a:extLst>
          </p:cNvPr>
          <p:cNvSpPr txBox="1"/>
          <p:nvPr/>
        </p:nvSpPr>
        <p:spPr>
          <a:xfrm>
            <a:off x="1481423" y="3269298"/>
            <a:ext cx="1133644"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ILLINOIS</a:t>
            </a:r>
          </a:p>
        </p:txBody>
      </p:sp>
      <p:sp>
        <p:nvSpPr>
          <p:cNvPr id="12" name="TextBox 11">
            <a:extLst>
              <a:ext uri="{FF2B5EF4-FFF2-40B4-BE49-F238E27FC236}">
                <a16:creationId xmlns:a16="http://schemas.microsoft.com/office/drawing/2014/main" id="{DE47719E-F06F-2E4B-592F-908E8463EE15}"/>
              </a:ext>
            </a:extLst>
          </p:cNvPr>
          <p:cNvSpPr txBox="1"/>
          <p:nvPr/>
        </p:nvSpPr>
        <p:spPr>
          <a:xfrm>
            <a:off x="5530331" y="3264237"/>
            <a:ext cx="1197764"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VIRGINIA</a:t>
            </a:r>
          </a:p>
        </p:txBody>
      </p:sp>
      <p:sp>
        <p:nvSpPr>
          <p:cNvPr id="13" name="TextBox 12">
            <a:extLst>
              <a:ext uri="{FF2B5EF4-FFF2-40B4-BE49-F238E27FC236}">
                <a16:creationId xmlns:a16="http://schemas.microsoft.com/office/drawing/2014/main" id="{0AEC1D79-EB09-64AC-6A80-0D4561B14B59}"/>
              </a:ext>
            </a:extLst>
          </p:cNvPr>
          <p:cNvSpPr txBox="1"/>
          <p:nvPr/>
        </p:nvSpPr>
        <p:spPr>
          <a:xfrm>
            <a:off x="9273850" y="3264237"/>
            <a:ext cx="1762085"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WASHINGTON</a:t>
            </a:r>
          </a:p>
        </p:txBody>
      </p:sp>
      <p:sp>
        <p:nvSpPr>
          <p:cNvPr id="14" name="TextBox 13">
            <a:extLst>
              <a:ext uri="{FF2B5EF4-FFF2-40B4-BE49-F238E27FC236}">
                <a16:creationId xmlns:a16="http://schemas.microsoft.com/office/drawing/2014/main" id="{F942FB1F-D34F-DEA0-FE02-E664B944EC81}"/>
              </a:ext>
            </a:extLst>
          </p:cNvPr>
          <p:cNvSpPr txBox="1"/>
          <p:nvPr/>
        </p:nvSpPr>
        <p:spPr>
          <a:xfrm>
            <a:off x="619017" y="4174770"/>
            <a:ext cx="3375604" cy="1754326"/>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Strengthened heat protections to prohibit shut-offs when forecasted temperatures of 90F or above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Effective January 1, 2024</a:t>
            </a:r>
          </a:p>
        </p:txBody>
      </p:sp>
      <p:sp>
        <p:nvSpPr>
          <p:cNvPr id="15" name="TextBox 14">
            <a:extLst>
              <a:ext uri="{FF2B5EF4-FFF2-40B4-BE49-F238E27FC236}">
                <a16:creationId xmlns:a16="http://schemas.microsoft.com/office/drawing/2014/main" id="{A59E7059-01F8-BF2E-ED14-2634FDD4046A}"/>
              </a:ext>
            </a:extLst>
          </p:cNvPr>
          <p:cNvSpPr txBox="1"/>
          <p:nvPr/>
        </p:nvSpPr>
        <p:spPr>
          <a:xfrm>
            <a:off x="4609140" y="4174770"/>
            <a:ext cx="3244122" cy="2308324"/>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Created first ever protections to prohibit shut-offs when temperatures are 32F or below, or 92F or above and on Fridays, weekends, and state holidays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Effective July 1, 2024</a:t>
            </a:r>
          </a:p>
        </p:txBody>
      </p:sp>
      <p:sp>
        <p:nvSpPr>
          <p:cNvPr id="16" name="TextBox 15">
            <a:extLst>
              <a:ext uri="{FF2B5EF4-FFF2-40B4-BE49-F238E27FC236}">
                <a16:creationId xmlns:a16="http://schemas.microsoft.com/office/drawing/2014/main" id="{BC40F430-BF0A-D883-4BE6-EE476294574A}"/>
              </a:ext>
            </a:extLst>
          </p:cNvPr>
          <p:cNvSpPr txBox="1"/>
          <p:nvPr/>
        </p:nvSpPr>
        <p:spPr>
          <a:xfrm>
            <a:off x="8467781" y="4174770"/>
            <a:ext cx="3244122" cy="1477328"/>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Added heat protections to prohibit shut-offs when there is a heat alert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Effective July 23, 2023</a:t>
            </a:r>
          </a:p>
        </p:txBody>
      </p:sp>
    </p:spTree>
    <p:extLst>
      <p:ext uri="{BB962C8B-B14F-4D97-AF65-F5344CB8AC3E}">
        <p14:creationId xmlns:p14="http://schemas.microsoft.com/office/powerpoint/2010/main" val="2522191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BDB1-A02E-BE91-FDEA-2905498BF374}"/>
              </a:ext>
            </a:extLst>
          </p:cNvPr>
          <p:cNvSpPr>
            <a:spLocks noGrp="1"/>
          </p:cNvSpPr>
          <p:nvPr>
            <p:ph type="ctrTitle"/>
          </p:nvPr>
        </p:nvSpPr>
        <p:spPr>
          <a:xfrm>
            <a:off x="261121" y="425968"/>
            <a:ext cx="11254050" cy="932087"/>
          </a:xfrm>
        </p:spPr>
        <p:txBody>
          <a:bodyPr>
            <a:normAutofit fontScale="90000"/>
          </a:bodyPr>
          <a:lstStyle/>
          <a:p>
            <a:r>
              <a:rPr lang="en-US">
                <a:solidFill>
                  <a:schemeClr val="tx1"/>
                </a:solidFill>
              </a:rPr>
              <a:t>Can solar reduce incidence of energy insecurity?</a:t>
            </a:r>
          </a:p>
        </p:txBody>
      </p:sp>
      <p:sp>
        <p:nvSpPr>
          <p:cNvPr id="4" name="Content Placeholder 3">
            <a:extLst>
              <a:ext uri="{FF2B5EF4-FFF2-40B4-BE49-F238E27FC236}">
                <a16:creationId xmlns:a16="http://schemas.microsoft.com/office/drawing/2014/main" id="{DFA2546E-DF9C-7DC0-A2C6-E4CB8A92DE8E}"/>
              </a:ext>
            </a:extLst>
          </p:cNvPr>
          <p:cNvSpPr>
            <a:spLocks noGrp="1"/>
          </p:cNvSpPr>
          <p:nvPr>
            <p:ph idx="1"/>
          </p:nvPr>
        </p:nvSpPr>
        <p:spPr>
          <a:xfrm>
            <a:off x="1027006" y="1902398"/>
            <a:ext cx="10337281" cy="4086020"/>
          </a:xfrm>
        </p:spPr>
        <p:txBody>
          <a:bodyPr/>
          <a:lstStyle/>
          <a:p>
            <a:pPr marL="0" indent="0">
              <a:buNone/>
            </a:pPr>
            <a:r>
              <a:rPr lang="en-US">
                <a:solidFill>
                  <a:schemeClr val="tx1"/>
                </a:solidFill>
              </a:rPr>
              <a:t>In 2023, sent a survey to low-to-moderate households</a:t>
            </a:r>
          </a:p>
          <a:p>
            <a:pPr marL="0" indent="0">
              <a:buNone/>
            </a:pPr>
            <a:r>
              <a:rPr lang="en-US">
                <a:solidFill>
                  <a:schemeClr val="tx1"/>
                </a:solidFill>
              </a:rPr>
              <a:t>Compare self-reported energy insecurity among a matched sample:</a:t>
            </a:r>
          </a:p>
        </p:txBody>
      </p:sp>
      <p:sp>
        <p:nvSpPr>
          <p:cNvPr id="5" name="Rectangle 4">
            <a:extLst>
              <a:ext uri="{FF2B5EF4-FFF2-40B4-BE49-F238E27FC236}">
                <a16:creationId xmlns:a16="http://schemas.microsoft.com/office/drawing/2014/main" id="{240ABE1B-B335-3155-2FC8-6A2DF938C599}"/>
              </a:ext>
            </a:extLst>
          </p:cNvPr>
          <p:cNvSpPr/>
          <p:nvPr/>
        </p:nvSpPr>
        <p:spPr>
          <a:xfrm>
            <a:off x="1096169" y="3117678"/>
            <a:ext cx="4508585" cy="756805"/>
          </a:xfrm>
          <a:prstGeom prst="rect">
            <a:avLst/>
          </a:prstGeom>
          <a:solidFill>
            <a:srgbClr val="FFC000"/>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rPr>
              <a:t>Solar Households</a:t>
            </a:r>
          </a:p>
        </p:txBody>
      </p:sp>
      <p:sp>
        <p:nvSpPr>
          <p:cNvPr id="6" name="Rectangle 5">
            <a:extLst>
              <a:ext uri="{FF2B5EF4-FFF2-40B4-BE49-F238E27FC236}">
                <a16:creationId xmlns:a16="http://schemas.microsoft.com/office/drawing/2014/main" id="{B55AADBC-2D8D-B9FB-6DD4-C82BBDBF077A}"/>
              </a:ext>
            </a:extLst>
          </p:cNvPr>
          <p:cNvSpPr/>
          <p:nvPr/>
        </p:nvSpPr>
        <p:spPr>
          <a:xfrm>
            <a:off x="6532356" y="3117678"/>
            <a:ext cx="4508585" cy="756805"/>
          </a:xfrm>
          <a:prstGeom prst="rect">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rPr>
              <a:t>Non-Solar Households</a:t>
            </a:r>
          </a:p>
        </p:txBody>
      </p:sp>
      <p:sp>
        <p:nvSpPr>
          <p:cNvPr id="7" name="TextBox 6">
            <a:extLst>
              <a:ext uri="{FF2B5EF4-FFF2-40B4-BE49-F238E27FC236}">
                <a16:creationId xmlns:a16="http://schemas.microsoft.com/office/drawing/2014/main" id="{B8F1CDCF-F7EA-1552-01C3-6FC754F383D8}"/>
              </a:ext>
            </a:extLst>
          </p:cNvPr>
          <p:cNvSpPr txBox="1"/>
          <p:nvPr/>
        </p:nvSpPr>
        <p:spPr>
          <a:xfrm>
            <a:off x="5776255" y="3266558"/>
            <a:ext cx="519951" cy="461665"/>
          </a:xfrm>
          <a:prstGeom prst="rect">
            <a:avLst/>
          </a:prstGeom>
          <a:noFill/>
        </p:spPr>
        <p:txBody>
          <a:bodyPr wrap="none" rtlCol="0">
            <a:spAutoFit/>
          </a:bodyPr>
          <a:lstStyle/>
          <a:p>
            <a:r>
              <a:rPr lang="en-US" sz="2400"/>
              <a:t>vs.</a:t>
            </a:r>
          </a:p>
        </p:txBody>
      </p:sp>
      <p:sp>
        <p:nvSpPr>
          <p:cNvPr id="8" name="TextBox 7">
            <a:extLst>
              <a:ext uri="{FF2B5EF4-FFF2-40B4-BE49-F238E27FC236}">
                <a16:creationId xmlns:a16="http://schemas.microsoft.com/office/drawing/2014/main" id="{AEBC59D2-DD81-20F2-A0F1-DFB8B1461C96}"/>
              </a:ext>
            </a:extLst>
          </p:cNvPr>
          <p:cNvSpPr txBox="1"/>
          <p:nvPr/>
        </p:nvSpPr>
        <p:spPr>
          <a:xfrm>
            <a:off x="1096168" y="3898028"/>
            <a:ext cx="4508584" cy="748795"/>
          </a:xfrm>
          <a:prstGeom prst="rect">
            <a:avLst/>
          </a:prstGeom>
          <a:noFill/>
        </p:spPr>
        <p:txBody>
          <a:bodyPr wrap="square" rtlCol="0">
            <a:spAutoFit/>
          </a:bodyPr>
          <a:lstStyle/>
          <a:p>
            <a:pPr>
              <a:spcAft>
                <a:spcPts val="800"/>
              </a:spcAft>
            </a:pPr>
            <a:r>
              <a:rPr lang="en-US" sz="2133"/>
              <a:t>Households who adopted in 2021 with the lowest estimated income</a:t>
            </a:r>
            <a:r>
              <a:rPr lang="en-US" sz="2133" baseline="30000"/>
              <a:t>*</a:t>
            </a:r>
            <a:endParaRPr lang="en-US" sz="2133"/>
          </a:p>
        </p:txBody>
      </p:sp>
      <p:sp>
        <p:nvSpPr>
          <p:cNvPr id="9" name="TextBox 8">
            <a:extLst>
              <a:ext uri="{FF2B5EF4-FFF2-40B4-BE49-F238E27FC236}">
                <a16:creationId xmlns:a16="http://schemas.microsoft.com/office/drawing/2014/main" id="{A91D7219-C4A1-C9EB-3C83-A7183645D56E}"/>
              </a:ext>
            </a:extLst>
          </p:cNvPr>
          <p:cNvSpPr txBox="1"/>
          <p:nvPr/>
        </p:nvSpPr>
        <p:spPr>
          <a:xfrm>
            <a:off x="6532355" y="3904284"/>
            <a:ext cx="4508584" cy="748795"/>
          </a:xfrm>
          <a:prstGeom prst="rect">
            <a:avLst/>
          </a:prstGeom>
          <a:noFill/>
        </p:spPr>
        <p:txBody>
          <a:bodyPr wrap="square" rtlCol="0">
            <a:spAutoFit/>
          </a:bodyPr>
          <a:lstStyle/>
          <a:p>
            <a:pPr>
              <a:spcAft>
                <a:spcPts val="800"/>
              </a:spcAft>
            </a:pPr>
            <a:r>
              <a:rPr lang="en-US" sz="2133"/>
              <a:t>Households that are similar on mean </a:t>
            </a:r>
            <a:r>
              <a:rPr lang="en-US" sz="2133" b="1"/>
              <a:t>observable</a:t>
            </a:r>
            <a:r>
              <a:rPr lang="en-US" sz="2133"/>
              <a:t> characteristics</a:t>
            </a:r>
            <a:r>
              <a:rPr lang="en-US" sz="2133" baseline="30000"/>
              <a:t>+</a:t>
            </a:r>
            <a:endParaRPr lang="en-US" sz="2133"/>
          </a:p>
        </p:txBody>
      </p:sp>
      <p:sp>
        <p:nvSpPr>
          <p:cNvPr id="10" name="TextBox 9">
            <a:extLst>
              <a:ext uri="{FF2B5EF4-FFF2-40B4-BE49-F238E27FC236}">
                <a16:creationId xmlns:a16="http://schemas.microsoft.com/office/drawing/2014/main" id="{51746DF7-FC5E-A937-EE0D-FA525A4DE149}"/>
              </a:ext>
            </a:extLst>
          </p:cNvPr>
          <p:cNvSpPr txBox="1"/>
          <p:nvPr/>
        </p:nvSpPr>
        <p:spPr>
          <a:xfrm>
            <a:off x="90332" y="5832743"/>
            <a:ext cx="2933163" cy="954107"/>
          </a:xfrm>
          <a:prstGeom prst="rect">
            <a:avLst/>
          </a:prstGeom>
          <a:noFill/>
        </p:spPr>
        <p:txBody>
          <a:bodyPr wrap="square" rtlCol="0">
            <a:spAutoFit/>
          </a:bodyPr>
          <a:lstStyle/>
          <a:p>
            <a:r>
              <a:rPr lang="en-US" sz="1400" b="1"/>
              <a:t>Data:</a:t>
            </a:r>
          </a:p>
          <a:p>
            <a:r>
              <a:rPr lang="en-US" sz="1400"/>
              <a:t>*Tracking the Sun, Experian</a:t>
            </a:r>
          </a:p>
          <a:p>
            <a:r>
              <a:rPr lang="en-US" sz="1400" baseline="30000"/>
              <a:t>+</a:t>
            </a:r>
            <a:r>
              <a:rPr lang="en-US" sz="1400"/>
              <a:t>Core Logic (housing), Experian (income), ”</a:t>
            </a:r>
            <a:r>
              <a:rPr lang="en-US" sz="1400" err="1"/>
              <a:t>wru</a:t>
            </a:r>
            <a:r>
              <a:rPr lang="en-US" sz="1400"/>
              <a:t>” algorithm (race)</a:t>
            </a:r>
            <a:endParaRPr lang="en-US" sz="1400" baseline="30000"/>
          </a:p>
        </p:txBody>
      </p:sp>
      <p:sp>
        <p:nvSpPr>
          <p:cNvPr id="11" name="TextBox 10">
            <a:extLst>
              <a:ext uri="{FF2B5EF4-FFF2-40B4-BE49-F238E27FC236}">
                <a16:creationId xmlns:a16="http://schemas.microsoft.com/office/drawing/2014/main" id="{DD4F48BB-2899-5B37-8CDD-8E0024AEF796}"/>
              </a:ext>
            </a:extLst>
          </p:cNvPr>
          <p:cNvSpPr txBox="1"/>
          <p:nvPr/>
        </p:nvSpPr>
        <p:spPr>
          <a:xfrm>
            <a:off x="8580473" y="5316355"/>
            <a:ext cx="2584521" cy="1569660"/>
          </a:xfrm>
          <a:prstGeom prst="rect">
            <a:avLst/>
          </a:prstGeom>
          <a:noFill/>
        </p:spPr>
        <p:txBody>
          <a:bodyPr wrap="square" rtlCol="0">
            <a:spAutoFit/>
          </a:bodyPr>
          <a:lstStyle/>
          <a:p>
            <a:r>
              <a:rPr lang="en-US" sz="1200" err="1">
                <a:effectLst/>
                <a:latin typeface="Arial" panose="020B0604020202020204" pitchFamily="34" charset="0"/>
                <a:ea typeface="Times New Roman" panose="02020603050405020304" pitchFamily="18" charset="0"/>
                <a:cs typeface="Arial" panose="020B0604020202020204" pitchFamily="34" charset="0"/>
              </a:rPr>
              <a:t>Yozwiak</a:t>
            </a:r>
            <a:r>
              <a:rPr lang="en-US" sz="1200">
                <a:effectLst/>
                <a:latin typeface="Arial" panose="020B0604020202020204" pitchFamily="34" charset="0"/>
                <a:ea typeface="Times New Roman" panose="02020603050405020304" pitchFamily="18" charset="0"/>
                <a:cs typeface="Arial" panose="020B0604020202020204" pitchFamily="34" charset="0"/>
              </a:rPr>
              <a:t>, </a:t>
            </a:r>
            <a:r>
              <a:rPr lang="en-US" sz="1200" err="1">
                <a:effectLst/>
                <a:latin typeface="Arial" panose="020B0604020202020204" pitchFamily="34" charset="0"/>
                <a:ea typeface="Times New Roman" panose="02020603050405020304" pitchFamily="18" charset="0"/>
                <a:cs typeface="Arial" panose="020B0604020202020204" pitchFamily="34" charset="0"/>
              </a:rPr>
              <a:t>Barbose</a:t>
            </a:r>
            <a:r>
              <a:rPr lang="en-US" sz="1200">
                <a:effectLst/>
                <a:latin typeface="Arial" panose="020B0604020202020204" pitchFamily="34" charset="0"/>
                <a:ea typeface="Times New Roman" panose="02020603050405020304" pitchFamily="18" charset="0"/>
                <a:cs typeface="Arial" panose="020B0604020202020204" pitchFamily="34" charset="0"/>
              </a:rPr>
              <a:t>, Carley, </a:t>
            </a:r>
            <a:r>
              <a:rPr lang="en-US" sz="1200" err="1">
                <a:effectLst/>
                <a:latin typeface="Arial" panose="020B0604020202020204" pitchFamily="34" charset="0"/>
                <a:ea typeface="Times New Roman" panose="02020603050405020304" pitchFamily="18" charset="0"/>
                <a:cs typeface="Arial" panose="020B0604020202020204" pitchFamily="34" charset="0"/>
              </a:rPr>
              <a:t>Montanes</a:t>
            </a:r>
            <a:r>
              <a:rPr lang="en-US" sz="1200">
                <a:effectLst/>
                <a:latin typeface="Arial" panose="020B0604020202020204" pitchFamily="34" charset="0"/>
                <a:ea typeface="Times New Roman" panose="02020603050405020304" pitchFamily="18" charset="0"/>
                <a:cs typeface="Arial" panose="020B0604020202020204" pitchFamily="34" charset="0"/>
              </a:rPr>
              <a:t>, Forrester, </a:t>
            </a:r>
            <a:r>
              <a:rPr lang="en-US" sz="1200" err="1">
                <a:effectLst/>
                <a:latin typeface="Arial" panose="020B0604020202020204" pitchFamily="34" charset="0"/>
                <a:ea typeface="Times New Roman" panose="02020603050405020304" pitchFamily="18" charset="0"/>
                <a:cs typeface="Arial" panose="020B0604020202020204" pitchFamily="34" charset="0"/>
              </a:rPr>
              <a:t>Konisky</a:t>
            </a:r>
            <a:r>
              <a:rPr lang="en-US" sz="1200">
                <a:effectLst/>
                <a:latin typeface="Arial" panose="020B0604020202020204" pitchFamily="34" charset="0"/>
                <a:ea typeface="Times New Roman" panose="02020603050405020304" pitchFamily="18" charset="0"/>
                <a:cs typeface="Arial" panose="020B0604020202020204" pitchFamily="34" charset="0"/>
              </a:rPr>
              <a:t>, Memmott, O’Shaughnessy, 2025. The effect of residential solar on energy insecurity among low- to moderate-income households.</a:t>
            </a:r>
            <a:r>
              <a:rPr lang="en-US" sz="1200" i="1">
                <a:effectLst/>
                <a:latin typeface="Arial" panose="020B0604020202020204" pitchFamily="34" charset="0"/>
                <a:ea typeface="Times New Roman" panose="02020603050405020304" pitchFamily="18" charset="0"/>
                <a:cs typeface="Arial" panose="020B0604020202020204" pitchFamily="34" charset="0"/>
              </a:rPr>
              <a:t> </a:t>
            </a:r>
            <a:r>
              <a:rPr lang="en-US" sz="1200">
                <a:effectLst/>
                <a:latin typeface="Arial" panose="020B0604020202020204" pitchFamily="34" charset="0"/>
                <a:ea typeface="Times New Roman" panose="02020603050405020304" pitchFamily="18" charset="0"/>
                <a:cs typeface="Arial" panose="020B0604020202020204" pitchFamily="34" charset="0"/>
              </a:rPr>
              <a:t>Forthcoming in </a:t>
            </a:r>
            <a:r>
              <a:rPr lang="en-US" sz="1200" i="1">
                <a:effectLst/>
                <a:latin typeface="Arial" panose="020B0604020202020204" pitchFamily="34" charset="0"/>
                <a:ea typeface="Times New Roman" panose="02020603050405020304" pitchFamily="18" charset="0"/>
                <a:cs typeface="Arial" panose="020B0604020202020204" pitchFamily="34" charset="0"/>
              </a:rPr>
              <a:t>Nature Energy</a:t>
            </a:r>
            <a:r>
              <a:rPr lang="en-US" sz="1200">
                <a:effectLst/>
                <a:latin typeface="Arial" panose="020B0604020202020204" pitchFamily="34" charset="0"/>
                <a:ea typeface="Times New Roman" panose="02020603050405020304" pitchFamily="18" charset="0"/>
                <a:cs typeface="Arial" panose="020B0604020202020204" pitchFamily="34" charset="0"/>
              </a:rPr>
              <a:t>.</a:t>
            </a:r>
          </a:p>
          <a:p>
            <a:endParaRPr lang="en-US" sz="1200">
              <a:latin typeface="Arial" panose="020B0604020202020204" pitchFamily="34" charset="0"/>
              <a:cs typeface="Arial" panose="020B0604020202020204" pitchFamily="34" charset="0"/>
            </a:endParaRPr>
          </a:p>
        </p:txBody>
      </p:sp>
      <p:pic>
        <p:nvPicPr>
          <p:cNvPr id="2050" name="Picture 2" descr="Nature Energy - Wikipedia">
            <a:extLst>
              <a:ext uri="{FF2B5EF4-FFF2-40B4-BE49-F238E27FC236}">
                <a16:creationId xmlns:a16="http://schemas.microsoft.com/office/drawing/2014/main" id="{B5222205-6FB3-5E75-38D5-D84F7363B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500" y="5316355"/>
            <a:ext cx="1085343" cy="142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761F-81A8-98F2-DADA-AB57002B5CF5}"/>
              </a:ext>
            </a:extLst>
          </p:cNvPr>
          <p:cNvSpPr>
            <a:spLocks noGrp="1"/>
          </p:cNvSpPr>
          <p:nvPr>
            <p:ph type="title"/>
          </p:nvPr>
        </p:nvSpPr>
        <p:spPr>
          <a:xfrm>
            <a:off x="651896" y="279760"/>
            <a:ext cx="9612923" cy="1325563"/>
          </a:xfrm>
        </p:spPr>
        <p:txBody>
          <a:bodyPr>
            <a:normAutofit/>
          </a:bodyPr>
          <a:lstStyle/>
          <a:p>
            <a:r>
              <a:rPr lang="en-US" sz="4000" b="1">
                <a:solidFill>
                  <a:schemeClr val="tx1"/>
                </a:solidFill>
                <a:latin typeface="Arial" panose="020B0604020202020204" pitchFamily="34" charset="0"/>
                <a:cs typeface="Arial" panose="020B0604020202020204" pitchFamily="34" charset="0"/>
              </a:rPr>
              <a:t>We find that those with solar </a:t>
            </a:r>
            <a:r>
              <a:rPr lang="en-US" sz="4000" b="1">
                <a:latin typeface="Arial" panose="020B0604020202020204" pitchFamily="34" charset="0"/>
                <a:cs typeface="Arial" panose="020B0604020202020204" pitchFamily="34" charset="0"/>
              </a:rPr>
              <a:t>a</a:t>
            </a:r>
            <a:r>
              <a:rPr lang="en-US" sz="4000" b="1">
                <a:solidFill>
                  <a:schemeClr val="tx1"/>
                </a:solidFill>
                <a:latin typeface="Arial" panose="020B0604020202020204" pitchFamily="34" charset="0"/>
                <a:cs typeface="Arial" panose="020B0604020202020204" pitchFamily="34" charset="0"/>
              </a:rPr>
              <a:t>re:</a:t>
            </a:r>
          </a:p>
        </p:txBody>
      </p:sp>
      <p:sp>
        <p:nvSpPr>
          <p:cNvPr id="3" name="Slide Number Placeholder 2">
            <a:extLst>
              <a:ext uri="{FF2B5EF4-FFF2-40B4-BE49-F238E27FC236}">
                <a16:creationId xmlns:a16="http://schemas.microsoft.com/office/drawing/2014/main" id="{5BEF74A6-5DCE-FADD-226D-3D3F655F4F0F}"/>
              </a:ext>
            </a:extLst>
          </p:cNvPr>
          <p:cNvSpPr>
            <a:spLocks noGrp="1"/>
          </p:cNvSpPr>
          <p:nvPr>
            <p:ph type="sldNum" sz="quarter" idx="12"/>
          </p:nvPr>
        </p:nvSpPr>
        <p:spPr/>
        <p:txBody>
          <a:bodyPr/>
          <a:lstStyle/>
          <a:p>
            <a:fld id="{92004F71-969E-004A-A465-C799CD598A67}" type="slidenum">
              <a:rPr lang="en-US" smtClean="0">
                <a:latin typeface="Arial" panose="020B0604020202020204" pitchFamily="34" charset="0"/>
                <a:cs typeface="Arial" panose="020B0604020202020204" pitchFamily="34" charset="0"/>
              </a:rPr>
              <a:t>26</a:t>
            </a:fld>
            <a:endParaRPr lang="en-US">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6DFFD45C-21B6-C95C-709F-7074BB62DB3E}"/>
              </a:ext>
            </a:extLst>
          </p:cNvPr>
          <p:cNvGraphicFramePr/>
          <p:nvPr/>
        </p:nvGraphicFramePr>
        <p:xfrm>
          <a:off x="820615" y="1774811"/>
          <a:ext cx="10187354" cy="44120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986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F8AE-61C9-CA29-E70E-988B010B9366}"/>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Summary Findings</a:t>
            </a:r>
          </a:p>
        </p:txBody>
      </p:sp>
      <p:sp>
        <p:nvSpPr>
          <p:cNvPr id="3" name="Content Placeholder 2">
            <a:extLst>
              <a:ext uri="{FF2B5EF4-FFF2-40B4-BE49-F238E27FC236}">
                <a16:creationId xmlns:a16="http://schemas.microsoft.com/office/drawing/2014/main" id="{573DF7C3-20E4-0A34-50F4-CAA7F1883F75}"/>
              </a:ext>
            </a:extLst>
          </p:cNvPr>
          <p:cNvSpPr>
            <a:spLocks noGrp="1"/>
          </p:cNvSpPr>
          <p:nvPr>
            <p:ph idx="1"/>
          </p:nvPr>
        </p:nvSpPr>
        <p:spPr>
          <a:xfrm>
            <a:off x="838200" y="1825625"/>
            <a:ext cx="10515600" cy="4667250"/>
          </a:xfrm>
        </p:spPr>
        <p:txBody>
          <a:bodyPr>
            <a:normAutofit fontScale="92500"/>
          </a:bodyPr>
          <a:lstStyle/>
          <a:p>
            <a:r>
              <a:rPr lang="en-US">
                <a:latin typeface="Arial" panose="020B0604020202020204" pitchFamily="34" charset="0"/>
                <a:cs typeface="Arial" panose="020B0604020202020204" pitchFamily="34" charset="0"/>
              </a:rPr>
              <a:t>Energy insecurity—and utility disconnections—is a pervasive problem, affecting millions of American households</a:t>
            </a:r>
          </a:p>
          <a:p>
            <a:pPr lvl="1"/>
            <a:r>
              <a:rPr lang="en-US">
                <a:latin typeface="Arial" panose="020B0604020202020204" pitchFamily="34" charset="0"/>
                <a:cs typeface="Arial" panose="020B0604020202020204" pitchFamily="34" charset="0"/>
              </a:rPr>
              <a:t>Uneven incidence</a:t>
            </a:r>
          </a:p>
          <a:p>
            <a:pPr lvl="1"/>
            <a:r>
              <a:rPr lang="en-US">
                <a:latin typeface="Arial" panose="020B0604020202020204" pitchFamily="34" charset="0"/>
                <a:cs typeface="Arial" panose="020B0604020202020204" pitchFamily="34" charset="0"/>
              </a:rPr>
              <a:t>Cyclical incidence</a:t>
            </a:r>
          </a:p>
          <a:p>
            <a:pPr lvl="1"/>
            <a:r>
              <a:rPr lang="en-US">
                <a:latin typeface="Arial" panose="020B0604020202020204" pitchFamily="34" charset="0"/>
                <a:cs typeface="Arial" panose="020B0604020202020204" pitchFamily="34" charset="0"/>
              </a:rPr>
              <a:t>Dangerous alternatives</a:t>
            </a:r>
          </a:p>
          <a:p>
            <a:r>
              <a:rPr lang="en-US">
                <a:latin typeface="Arial" panose="020B0604020202020204" pitchFamily="34" charset="0"/>
                <a:cs typeface="Arial" panose="020B0604020202020204" pitchFamily="34" charset="0"/>
              </a:rPr>
              <a:t>Certain conditions worsen energy insecurity (e.g., inefficient or non-weatherized homes, use of DME, extreme weather)</a:t>
            </a:r>
          </a:p>
          <a:p>
            <a:r>
              <a:rPr lang="en-US">
                <a:latin typeface="Arial" panose="020B0604020202020204" pitchFamily="34" charset="0"/>
                <a:cs typeface="Arial" panose="020B0604020202020204" pitchFamily="34" charset="0"/>
              </a:rPr>
              <a:t>Policy and other solutions include preventative efforts, short-term relief, and protections</a:t>
            </a:r>
          </a:p>
          <a:p>
            <a:pPr lvl="1"/>
            <a:r>
              <a:rPr lang="en-US">
                <a:latin typeface="Arial" panose="020B0604020202020204" pitchFamily="34" charset="0"/>
                <a:cs typeface="Arial" panose="020B0604020202020204" pitchFamily="34" charset="0"/>
              </a:rPr>
              <a:t>Evidence of efficacy of some preventative measures</a:t>
            </a:r>
          </a:p>
          <a:p>
            <a:pPr lvl="1"/>
            <a:r>
              <a:rPr lang="en-US">
                <a:latin typeface="Arial" panose="020B0604020202020204" pitchFamily="34" charset="0"/>
                <a:cs typeface="Arial" panose="020B0604020202020204" pitchFamily="34" charset="0"/>
              </a:rPr>
              <a:t>There are many ways that states can improve and expand disconnection protections, and several have taken positive steps in recent years</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996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32CC-8A62-33D1-C7A3-83320F0524D6}"/>
              </a:ext>
            </a:extLst>
          </p:cNvPr>
          <p:cNvSpPr>
            <a:spLocks noGrp="1"/>
          </p:cNvSpPr>
          <p:nvPr>
            <p:ph type="sldNum" sz="quarter" idx="12"/>
          </p:nvPr>
        </p:nvSpPr>
        <p:spPr/>
        <p:txBody>
          <a:bodyPr/>
          <a:lstStyle/>
          <a:p>
            <a:fld id="{F8978BCC-1D57-4B29-98D6-660AA31E2976}" type="slidenum">
              <a:rPr lang="en-US" smtClean="0"/>
              <a:t>28</a:t>
            </a:fld>
            <a:endParaRPr lang="en-US"/>
          </a:p>
        </p:txBody>
      </p:sp>
      <p:sp>
        <p:nvSpPr>
          <p:cNvPr id="2" name="Title 1">
            <a:extLst>
              <a:ext uri="{FF2B5EF4-FFF2-40B4-BE49-F238E27FC236}">
                <a16:creationId xmlns:a16="http://schemas.microsoft.com/office/drawing/2014/main" id="{5229B2B0-5C87-3283-8930-B9C028ED99DC}"/>
              </a:ext>
            </a:extLst>
          </p:cNvPr>
          <p:cNvSpPr>
            <a:spLocks noGrp="1"/>
          </p:cNvSpPr>
          <p:nvPr>
            <p:ph type="title"/>
          </p:nvPr>
        </p:nvSpPr>
        <p:spPr>
          <a:xfrm>
            <a:off x="838200" y="1046915"/>
            <a:ext cx="10515600" cy="1325563"/>
          </a:xfrm>
        </p:spPr>
        <p:txBody>
          <a:bodyPr>
            <a:normAutofit fontScale="90000"/>
          </a:bodyPr>
          <a:lstStyle/>
          <a:p>
            <a:pPr>
              <a:lnSpc>
                <a:spcPct val="100000"/>
              </a:lnSpc>
            </a:pPr>
            <a:r>
              <a:rPr lang="en-US"/>
              <a:t>Presentation #2: </a:t>
            </a:r>
            <a:br>
              <a:rPr lang="en-US">
                <a:ea typeface="+mj-lt"/>
                <a:cs typeface="+mj-lt"/>
              </a:rPr>
            </a:br>
            <a:r>
              <a:rPr lang="en-US" b="1">
                <a:solidFill>
                  <a:schemeClr val="accent5"/>
                </a:solidFill>
                <a:ea typeface="+mj-lt"/>
                <a:cs typeface="+mj-lt"/>
              </a:rPr>
              <a:t>Shubha Harris </a:t>
            </a:r>
            <a:br>
              <a:rPr lang="en-US">
                <a:ea typeface="+mj-lt"/>
                <a:cs typeface="+mj-lt"/>
              </a:rPr>
            </a:br>
            <a:r>
              <a:rPr lang="en-US">
                <a:ea typeface="+mj-lt"/>
                <a:cs typeface="+mj-lt"/>
              </a:rPr>
              <a:t>Equitable Energy Policy Consultant, Fresh Energy</a:t>
            </a:r>
            <a:endParaRPr lang="en-US"/>
          </a:p>
        </p:txBody>
      </p:sp>
      <p:sp>
        <p:nvSpPr>
          <p:cNvPr id="7" name="Title 1">
            <a:extLst>
              <a:ext uri="{FF2B5EF4-FFF2-40B4-BE49-F238E27FC236}">
                <a16:creationId xmlns:a16="http://schemas.microsoft.com/office/drawing/2014/main" id="{198E21F2-C719-AC42-428E-D534160B2751}"/>
              </a:ext>
            </a:extLst>
          </p:cNvPr>
          <p:cNvSpPr txBox="1">
            <a:spLocks/>
          </p:cNvSpPr>
          <p:nvPr/>
        </p:nvSpPr>
        <p:spPr>
          <a:xfrm>
            <a:off x="838200" y="320979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chemeClr val="accent5"/>
                </a:solidFill>
                <a:ea typeface="+mj-lt"/>
                <a:cs typeface="+mj-lt"/>
              </a:rPr>
              <a:t>Shubha Harris is an Equitable Energy Policy Consultant at Fresh Energy, focusing on equity and affordability in regulatory dockets before the Minnesota Public Utilities Commission and in state legislation. Previously, she was a Regulatory Attorney at Xcel Energy, where she represented the company on distribution, service quality, and performance-based ratemaking issues while co-leading an Equity Stakeholder Advisory Group. With a background in law, public service, and education, Shubha has worked for U.S. Senators Mark Dayton and Amy Klobuchar, clerked for the U.S. District Court of Minnesota and the Ninth Circuit Court of Appeals, and is a former Teach for America educator.</a:t>
            </a:r>
          </a:p>
        </p:txBody>
      </p:sp>
    </p:spTree>
    <p:extLst>
      <p:ext uri="{BB962C8B-B14F-4D97-AF65-F5344CB8AC3E}">
        <p14:creationId xmlns:p14="http://schemas.microsoft.com/office/powerpoint/2010/main" val="2699970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 name="Picture 19" descr="A vintage weighing scales">
            <a:extLst>
              <a:ext uri="{FF2B5EF4-FFF2-40B4-BE49-F238E27FC236}">
                <a16:creationId xmlns:a16="http://schemas.microsoft.com/office/drawing/2014/main" id="{9ACDF61E-FA85-C81F-C994-479B9550AB9D}"/>
              </a:ext>
            </a:extLst>
          </p:cNvPr>
          <p:cNvPicPr>
            <a:picLocks noChangeAspect="1"/>
          </p:cNvPicPr>
          <p:nvPr/>
        </p:nvPicPr>
        <p:blipFill>
          <a:blip r:embed="rId2">
            <a:alphaModFix amt="60000"/>
          </a:blip>
          <a:srcRect t="18091" b="44362"/>
          <a:stretch/>
        </p:blipFill>
        <p:spPr>
          <a:xfrm>
            <a:off x="20" y="10"/>
            <a:ext cx="12191978" cy="6857990"/>
          </a:xfrm>
          <a:prstGeom prst="rect">
            <a:avLst/>
          </a:prstGeom>
        </p:spPr>
      </p:pic>
      <p:sp>
        <p:nvSpPr>
          <p:cNvPr id="2" name="Title 1">
            <a:extLst>
              <a:ext uri="{FF2B5EF4-FFF2-40B4-BE49-F238E27FC236}">
                <a16:creationId xmlns:a16="http://schemas.microsoft.com/office/drawing/2014/main" id="{E3894FDF-93DB-AEB6-06D4-FF2255DD25C6}"/>
              </a:ext>
            </a:extLst>
          </p:cNvPr>
          <p:cNvSpPr>
            <a:spLocks noGrp="1"/>
          </p:cNvSpPr>
          <p:nvPr>
            <p:ph type="ctrTitle"/>
          </p:nvPr>
        </p:nvSpPr>
        <p:spPr>
          <a:xfrm>
            <a:off x="7375712" y="2033018"/>
            <a:ext cx="4115702" cy="2116348"/>
          </a:xfrm>
          <a:noFill/>
        </p:spPr>
        <p:txBody>
          <a:bodyPr anchor="ctr">
            <a:normAutofit/>
          </a:bodyPr>
          <a:lstStyle/>
          <a:p>
            <a:pPr algn="r">
              <a:lnSpc>
                <a:spcPct val="110000"/>
              </a:lnSpc>
            </a:pPr>
            <a:r>
              <a:rPr lang="en-US" sz="2800" b="1">
                <a:solidFill>
                  <a:srgbClr val="FFFFFF"/>
                </a:solidFill>
              </a:rPr>
              <a:t>Pilot to automatically reduce energy burden </a:t>
            </a:r>
          </a:p>
        </p:txBody>
      </p:sp>
      <p:sp>
        <p:nvSpPr>
          <p:cNvPr id="3" name="Subtitle 2">
            <a:extLst>
              <a:ext uri="{FF2B5EF4-FFF2-40B4-BE49-F238E27FC236}">
                <a16:creationId xmlns:a16="http://schemas.microsoft.com/office/drawing/2014/main" id="{2D14BF9D-C638-064A-54F9-CB012E214819}"/>
              </a:ext>
            </a:extLst>
          </p:cNvPr>
          <p:cNvSpPr>
            <a:spLocks noGrp="1"/>
          </p:cNvSpPr>
          <p:nvPr>
            <p:ph type="subTitle" idx="1"/>
          </p:nvPr>
        </p:nvSpPr>
        <p:spPr>
          <a:xfrm>
            <a:off x="7375713" y="4497355"/>
            <a:ext cx="3354752" cy="945063"/>
          </a:xfrm>
          <a:noFill/>
        </p:spPr>
        <p:txBody>
          <a:bodyPr anchor="b">
            <a:noAutofit/>
          </a:bodyPr>
          <a:lstStyle/>
          <a:p>
            <a:pPr algn="r"/>
            <a:r>
              <a:rPr lang="en-US" sz="1050" b="1">
                <a:solidFill>
                  <a:srgbClr val="FFFFFF"/>
                </a:solidFill>
              </a:rPr>
              <a:t>By: Shubha Muralidhara Harris</a:t>
            </a:r>
          </a:p>
          <a:p>
            <a:pPr algn="r"/>
            <a:r>
              <a:rPr lang="en-US" sz="1050" b="1">
                <a:solidFill>
                  <a:srgbClr val="FFFFFF"/>
                </a:solidFill>
              </a:rPr>
              <a:t>Equitable Energy Policy Consultant </a:t>
            </a:r>
          </a:p>
          <a:p>
            <a:pPr algn="r"/>
            <a:r>
              <a:rPr lang="en-US" sz="1050" b="1">
                <a:solidFill>
                  <a:srgbClr val="FFFFFF"/>
                </a:solidFill>
              </a:rPr>
              <a:t>Fresh Energy</a:t>
            </a:r>
          </a:p>
        </p:txBody>
      </p:sp>
    </p:spTree>
    <p:extLst>
      <p:ext uri="{BB962C8B-B14F-4D97-AF65-F5344CB8AC3E}">
        <p14:creationId xmlns:p14="http://schemas.microsoft.com/office/powerpoint/2010/main" val="590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65DBA44-00B0-416E-928F-A316EE55F697}"/>
              </a:ext>
            </a:extLst>
          </p:cNvPr>
          <p:cNvSpPr>
            <a:spLocks noGrp="1"/>
          </p:cNvSpPr>
          <p:nvPr>
            <p:ph type="subTitle" idx="1"/>
          </p:nvPr>
        </p:nvSpPr>
        <p:spPr/>
        <p:txBody>
          <a:bodyPr/>
          <a:lstStyle/>
          <a:p>
            <a:endParaRPr lang="en-US"/>
          </a:p>
        </p:txBody>
      </p:sp>
      <p:sp>
        <p:nvSpPr>
          <p:cNvPr id="8" name="Title 7">
            <a:extLst>
              <a:ext uri="{FF2B5EF4-FFF2-40B4-BE49-F238E27FC236}">
                <a16:creationId xmlns:a16="http://schemas.microsoft.com/office/drawing/2014/main" id="{216A4234-9E03-C601-0599-A7E5110D9C55}"/>
              </a:ext>
            </a:extLst>
          </p:cNvPr>
          <p:cNvSpPr>
            <a:spLocks noGrp="1"/>
          </p:cNvSpPr>
          <p:nvPr>
            <p:ph type="ctrTitle"/>
          </p:nvPr>
        </p:nvSpPr>
        <p:spPr/>
        <p:txBody>
          <a:bodyPr/>
          <a:lstStyle/>
          <a:p>
            <a:endParaRPr lang="en-US"/>
          </a:p>
        </p:txBody>
      </p:sp>
      <p:sp>
        <p:nvSpPr>
          <p:cNvPr id="9" name="Rectangle 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94C80212-2D5E-E4B2-19AF-8029D01CE591}"/>
              </a:ext>
            </a:extLst>
          </p:cNvPr>
          <p:cNvPicPr>
            <a:picLocks noChangeAspect="1"/>
          </p:cNvPicPr>
          <p:nvPr/>
        </p:nvPicPr>
        <p:blipFill rotWithShape="1">
          <a:blip r:embed="rId3">
            <a:extLst>
              <a:ext uri="{28A0092B-C50C-407E-A947-70E740481C1C}">
                <a14:useLocalDpi xmlns:a14="http://schemas.microsoft.com/office/drawing/2010/main" val="0"/>
              </a:ext>
            </a:extLst>
          </a:blip>
          <a:srcRect l="11368" r="9779"/>
          <a:stretch/>
        </p:blipFill>
        <p:spPr>
          <a:xfrm>
            <a:off x="8339570" y="1869872"/>
            <a:ext cx="3285163" cy="3119021"/>
          </a:xfrm>
          <a:prstGeom prst="rect">
            <a:avLst/>
          </a:prstGeom>
        </p:spPr>
      </p:pic>
      <p:sp>
        <p:nvSpPr>
          <p:cNvPr id="11" name="Freeform: Shape 10">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59F43AAD-10E6-4C02-1609-45683FE6F6EA}"/>
              </a:ext>
            </a:extLst>
          </p:cNvPr>
          <p:cNvSpPr>
            <a:spLocks noGrp="1"/>
          </p:cNvSpPr>
          <p:nvPr/>
        </p:nvSpPr>
        <p:spPr>
          <a:xfrm>
            <a:off x="556668" y="714703"/>
            <a:ext cx="5255553" cy="33926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a:latin typeface="Bahnschrift"/>
              </a:rPr>
              <a:t>Electricity Disconnections</a:t>
            </a:r>
            <a:br>
              <a:rPr lang="en-US" sz="4200">
                <a:latin typeface="Bahnschrift"/>
              </a:rPr>
            </a:br>
            <a:br>
              <a:rPr lang="en-US" sz="4200">
                <a:latin typeface="Bahnschrift"/>
              </a:rPr>
            </a:br>
            <a:r>
              <a:rPr lang="en-US" sz="3600">
                <a:latin typeface="Bahnschrift SemiLight"/>
              </a:rPr>
              <a:t>Meeting #3</a:t>
            </a:r>
          </a:p>
        </p:txBody>
      </p:sp>
      <p:sp>
        <p:nvSpPr>
          <p:cNvPr id="14" name="Subtitle 2">
            <a:extLst>
              <a:ext uri="{FF2B5EF4-FFF2-40B4-BE49-F238E27FC236}">
                <a16:creationId xmlns:a16="http://schemas.microsoft.com/office/drawing/2014/main" id="{9961B176-A86B-EB1F-945D-6106D9FF5192}"/>
              </a:ext>
            </a:extLst>
          </p:cNvPr>
          <p:cNvSpPr>
            <a:spLocks noGrp="1"/>
          </p:cNvSpPr>
          <p:nvPr/>
        </p:nvSpPr>
        <p:spPr>
          <a:xfrm>
            <a:off x="556668" y="4990636"/>
            <a:ext cx="4167376" cy="11555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latin typeface="Bahnschrift"/>
              </a:rPr>
              <a:t>Energy Equity and Justice </a:t>
            </a:r>
            <a:br>
              <a:rPr lang="en-US" sz="2000">
                <a:latin typeface="Bahnschrift"/>
              </a:rPr>
            </a:br>
            <a:r>
              <a:rPr lang="en-US" sz="2000">
                <a:latin typeface="Bahnschrift"/>
              </a:rPr>
              <a:t>Docket No. 2022-0250</a:t>
            </a:r>
          </a:p>
          <a:p>
            <a:pPr algn="l"/>
            <a:r>
              <a:rPr lang="en-US" sz="2000">
                <a:latin typeface="Bahnschrift"/>
              </a:rPr>
              <a:t>March 5, 2025 | 10am - 12pm</a:t>
            </a:r>
          </a:p>
        </p:txBody>
      </p:sp>
    </p:spTree>
    <p:extLst>
      <p:ext uri="{BB962C8B-B14F-4D97-AF65-F5344CB8AC3E}">
        <p14:creationId xmlns:p14="http://schemas.microsoft.com/office/powerpoint/2010/main" val="294795092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AA07-6D6D-15E0-EBF8-B44976F81A0A}"/>
              </a:ext>
            </a:extLst>
          </p:cNvPr>
          <p:cNvSpPr>
            <a:spLocks noGrp="1"/>
          </p:cNvSpPr>
          <p:nvPr>
            <p:ph type="title"/>
          </p:nvPr>
        </p:nvSpPr>
        <p:spPr/>
        <p:txBody>
          <a:bodyPr/>
          <a:lstStyle/>
          <a:p>
            <a:r>
              <a:rPr lang="en-US">
                <a:latin typeface="Franklin Gothic Heavy" panose="020B0903020102020204" pitchFamily="34" charset="0"/>
              </a:rPr>
              <a:t>Goal of equity stakeholder group </a:t>
            </a:r>
          </a:p>
        </p:txBody>
      </p:sp>
      <p:sp>
        <p:nvSpPr>
          <p:cNvPr id="3" name="Content Placeholder 2">
            <a:extLst>
              <a:ext uri="{FF2B5EF4-FFF2-40B4-BE49-F238E27FC236}">
                <a16:creationId xmlns:a16="http://schemas.microsoft.com/office/drawing/2014/main" id="{17408C79-71E7-C530-E56B-4270E5B1B52B}"/>
              </a:ext>
            </a:extLst>
          </p:cNvPr>
          <p:cNvSpPr>
            <a:spLocks noGrp="1"/>
          </p:cNvSpPr>
          <p:nvPr>
            <p:ph idx="1"/>
          </p:nvPr>
        </p:nvSpPr>
        <p:spPr/>
        <p:txBody>
          <a:bodyPr/>
          <a:lstStyle/>
          <a:p>
            <a:pPr marL="804672" indent="-347472">
              <a:spcBef>
                <a:spcPts val="0"/>
              </a:spcBef>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In 2021, the Minnesota Public Utilities Commission ordered Minnesota’s largest IOU, Xcel Energy, to create an Equity Stakeholder Advisory Group.  </a:t>
            </a:r>
          </a:p>
          <a:p>
            <a:pPr marL="457200" indent="0">
              <a:spcBef>
                <a:spcPts val="0"/>
              </a:spcBef>
              <a:spcAft>
                <a:spcPts val="600"/>
              </a:spcAft>
              <a:buNone/>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indent="-347472">
              <a:spcBef>
                <a:spcPts val="0"/>
              </a:spcBef>
              <a:spcAft>
                <a:spcPts val="600"/>
              </a:spcAft>
              <a:buFont typeface="Wingdings" panose="05000000000000000000" pitchFamily="2" charset="2"/>
              <a:buChar char="Ø"/>
            </a:pPr>
            <a:r>
              <a:rPr lang="en-US">
                <a:latin typeface="Franklin Gothic Medium" panose="020B0603020102020204" pitchFamily="34" charset="0"/>
                <a:ea typeface="Calibri" panose="020F0502020204030204" pitchFamily="34" charset="0"/>
                <a:cs typeface="Times New Roman" panose="02020603050405020304" pitchFamily="18" charset="0"/>
              </a:rPr>
              <a:t>Purpose was to i</a:t>
            </a: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ncrease representation of diverse communities and explicitly center the voices of BIPOC communities.</a:t>
            </a:r>
          </a:p>
          <a:p>
            <a:pPr marL="804672" indent="-347472">
              <a:spcBef>
                <a:spcPts val="0"/>
              </a:spcBef>
              <a:spcAft>
                <a:spcPts val="600"/>
              </a:spcAft>
              <a:buFont typeface="Wingdings" panose="05000000000000000000" pitchFamily="2" charset="2"/>
              <a:buChar char="Ø"/>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indent="-347472">
              <a:spcBef>
                <a:spcPts val="0"/>
              </a:spcBef>
              <a:spcAft>
                <a:spcPts val="600"/>
              </a:spcAft>
              <a:buFont typeface="Wingdings" panose="05000000000000000000" pitchFamily="2" charset="2"/>
              <a:buChar char="Ø"/>
            </a:pPr>
            <a:r>
              <a:rPr lang="en-US">
                <a:latin typeface="Franklin Gothic Medium" panose="020B0603020102020204" pitchFamily="34" charset="0"/>
                <a:ea typeface="Calibri" panose="020F0502020204030204" pitchFamily="34" charset="0"/>
                <a:cs typeface="Times New Roman" panose="02020603050405020304" pitchFamily="18" charset="0"/>
              </a:rPr>
              <a:t>I</a:t>
            </a: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ncrease awareness of and participation in energy decision-making.</a:t>
            </a:r>
          </a:p>
          <a:p>
            <a:pPr marL="0" indent="0">
              <a:buNone/>
            </a:pPr>
            <a:endParaRPr lang="en-US"/>
          </a:p>
        </p:txBody>
      </p:sp>
    </p:spTree>
    <p:extLst>
      <p:ext uri="{BB962C8B-B14F-4D97-AF65-F5344CB8AC3E}">
        <p14:creationId xmlns:p14="http://schemas.microsoft.com/office/powerpoint/2010/main" val="733815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0B95-F31D-ACE5-9E81-F889C407DAF2}"/>
              </a:ext>
            </a:extLst>
          </p:cNvPr>
          <p:cNvSpPr>
            <a:spLocks noGrp="1"/>
          </p:cNvSpPr>
          <p:nvPr>
            <p:ph type="title"/>
          </p:nvPr>
        </p:nvSpPr>
        <p:spPr/>
        <p:txBody>
          <a:bodyPr/>
          <a:lstStyle/>
          <a:p>
            <a:r>
              <a:rPr lang="en-US">
                <a:latin typeface="Franklin Gothic Heavy" panose="020B0903020102020204" pitchFamily="34" charset="0"/>
              </a:rPr>
              <a:t>Who represented?</a:t>
            </a:r>
          </a:p>
        </p:txBody>
      </p:sp>
      <p:sp>
        <p:nvSpPr>
          <p:cNvPr id="3" name="Content Placeholder 2">
            <a:extLst>
              <a:ext uri="{FF2B5EF4-FFF2-40B4-BE49-F238E27FC236}">
                <a16:creationId xmlns:a16="http://schemas.microsoft.com/office/drawing/2014/main" id="{EF1B2E44-C7C4-965F-A104-15CB5B22E15F}"/>
              </a:ext>
            </a:extLst>
          </p:cNvPr>
          <p:cNvSpPr>
            <a:spLocks noGrp="1"/>
          </p:cNvSpPr>
          <p:nvPr>
            <p:ph idx="1"/>
          </p:nvPr>
        </p:nvSpPr>
        <p:spPr/>
        <p:txBody>
          <a:bodyPr/>
          <a:lstStyle/>
          <a:p>
            <a:pPr marL="804672" indent="-347472">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Broad range of organizations included; approximately 35 organizations.  Several community-based organizations (more on the ground type organizations) and several traditional intervenors (e.g., ratepayer advocates, low-income solar advocates).</a:t>
            </a:r>
          </a:p>
          <a:p>
            <a:pPr marL="0" indent="0">
              <a:buNone/>
            </a:pPr>
            <a:endParaRPr lang="en-US"/>
          </a:p>
        </p:txBody>
      </p:sp>
    </p:spTree>
    <p:extLst>
      <p:ext uri="{BB962C8B-B14F-4D97-AF65-F5344CB8AC3E}">
        <p14:creationId xmlns:p14="http://schemas.microsoft.com/office/powerpoint/2010/main" val="3075616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E458-EC54-F97B-7879-6C22BC8278C1}"/>
              </a:ext>
            </a:extLst>
          </p:cNvPr>
          <p:cNvSpPr>
            <a:spLocks noGrp="1"/>
          </p:cNvSpPr>
          <p:nvPr>
            <p:ph type="title"/>
          </p:nvPr>
        </p:nvSpPr>
        <p:spPr/>
        <p:txBody>
          <a:bodyPr>
            <a:normAutofit/>
          </a:bodyPr>
          <a:lstStyle/>
          <a:p>
            <a:r>
              <a:rPr lang="en-US">
                <a:latin typeface="Franklin Gothic Heavy" panose="020B0903020102020204" pitchFamily="34" charset="0"/>
              </a:rPr>
              <a:t>Priority setting </a:t>
            </a:r>
          </a:p>
        </p:txBody>
      </p:sp>
      <p:sp>
        <p:nvSpPr>
          <p:cNvPr id="3" name="Content Placeholder 2">
            <a:extLst>
              <a:ext uri="{FF2B5EF4-FFF2-40B4-BE49-F238E27FC236}">
                <a16:creationId xmlns:a16="http://schemas.microsoft.com/office/drawing/2014/main" id="{BA65AC36-C612-F426-0F38-61F79E047A34}"/>
              </a:ext>
            </a:extLst>
          </p:cNvPr>
          <p:cNvSpPr>
            <a:spLocks noGrp="1"/>
          </p:cNvSpPr>
          <p:nvPr>
            <p:ph idx="1"/>
          </p:nvPr>
        </p:nvSpPr>
        <p:spPr/>
        <p:txBody>
          <a:bodyPr/>
          <a:lstStyle/>
          <a:p>
            <a:pPr marL="1200150" marR="0" lvl="2" indent="-285750">
              <a:lnSpc>
                <a:spcPct val="107000"/>
              </a:lnSpc>
              <a:spcBef>
                <a:spcPts val="0"/>
              </a:spcBef>
              <a:spcAft>
                <a:spcPts val="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Company does not set the agenda; equity stakeholder group sets the agenda.</a:t>
            </a:r>
          </a:p>
          <a:p>
            <a:pPr marL="914400" marR="0" lvl="2" indent="0">
              <a:lnSpc>
                <a:spcPct val="107000"/>
              </a:lnSpc>
              <a:spcBef>
                <a:spcPts val="0"/>
              </a:spcBef>
              <a:spcAft>
                <a:spcPts val="0"/>
              </a:spcAft>
              <a:buNone/>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1200150" marR="0" lvl="2" indent="-285750">
              <a:lnSpc>
                <a:spcPct val="107000"/>
              </a:lnSpc>
              <a:spcBef>
                <a:spcPts val="0"/>
              </a:spcBef>
              <a:spcAft>
                <a:spcPts val="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Language of order used “advisory” group as opposed to typical stakeholder group.  </a:t>
            </a:r>
          </a:p>
          <a:p>
            <a:pPr marL="0" indent="0">
              <a:buNone/>
            </a:pPr>
            <a:endParaRPr lang="en-US"/>
          </a:p>
        </p:txBody>
      </p:sp>
    </p:spTree>
    <p:extLst>
      <p:ext uri="{BB962C8B-B14F-4D97-AF65-F5344CB8AC3E}">
        <p14:creationId xmlns:p14="http://schemas.microsoft.com/office/powerpoint/2010/main" val="263020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6F1C-CA9D-83FD-A39C-A270C80A7227}"/>
              </a:ext>
            </a:extLst>
          </p:cNvPr>
          <p:cNvSpPr>
            <a:spLocks noGrp="1"/>
          </p:cNvSpPr>
          <p:nvPr>
            <p:ph type="title"/>
          </p:nvPr>
        </p:nvSpPr>
        <p:spPr/>
        <p:txBody>
          <a:bodyPr/>
          <a:lstStyle/>
          <a:p>
            <a:r>
              <a:rPr lang="en-US">
                <a:latin typeface="Franklin Gothic Heavy" panose="020B0903020102020204" pitchFamily="34" charset="0"/>
              </a:rPr>
              <a:t>Priority development and outcomes </a:t>
            </a:r>
          </a:p>
        </p:txBody>
      </p:sp>
      <p:sp>
        <p:nvSpPr>
          <p:cNvPr id="3" name="Content Placeholder 2">
            <a:extLst>
              <a:ext uri="{FF2B5EF4-FFF2-40B4-BE49-F238E27FC236}">
                <a16:creationId xmlns:a16="http://schemas.microsoft.com/office/drawing/2014/main" id="{532BF026-5897-F5F3-A1AA-EF3CDC720CD9}"/>
              </a:ext>
            </a:extLst>
          </p:cNvPr>
          <p:cNvSpPr>
            <a:spLocks noGrp="1"/>
          </p:cNvSpPr>
          <p:nvPr>
            <p:ph idx="1"/>
          </p:nvPr>
        </p:nvSpPr>
        <p:spPr/>
        <p:txBody>
          <a:bodyPr/>
          <a:lstStyle/>
          <a:p>
            <a:pPr marL="804672" marR="73025" lvl="0" indent="-347472">
              <a:spcBef>
                <a:spcPts val="0"/>
              </a:spcBef>
              <a:spcAft>
                <a:spcPts val="600"/>
              </a:spcAft>
              <a:buFont typeface="Wingdings" panose="05000000000000000000" pitchFamily="2" charset="2"/>
              <a:buChar char="Ø"/>
              <a:tabLst>
                <a:tab pos="954405" algn="l"/>
                <a:tab pos="1143000" algn="l"/>
              </a:tabLst>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Reduce energy burden for low-income and BIPOC customers. This later divided into parallel efforts to reduce bills and to enhance access to energy efficiency.  </a:t>
            </a:r>
          </a:p>
          <a:p>
            <a:pPr marL="457200" marR="73025" lvl="0" indent="0">
              <a:spcBef>
                <a:spcPts val="0"/>
              </a:spcBef>
              <a:spcAft>
                <a:spcPts val="600"/>
              </a:spcAft>
              <a:buNone/>
              <a:tabLst>
                <a:tab pos="954405" algn="l"/>
                <a:tab pos="1143000" algn="l"/>
              </a:tabLst>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marR="73025" lvl="0" indent="-347472">
              <a:spcBef>
                <a:spcPts val="0"/>
              </a:spcBef>
              <a:spcAft>
                <a:spcPts val="600"/>
              </a:spcAft>
              <a:buFont typeface="Wingdings" panose="05000000000000000000" pitchFamily="2" charset="2"/>
              <a:buChar char="Ø"/>
              <a:tabLst>
                <a:tab pos="954405" algn="l"/>
                <a:tab pos="1143000" algn="l"/>
              </a:tabLst>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Diversify the energy workforce and increase opportunities for people of color to participate in the clean energy economy.</a:t>
            </a:r>
          </a:p>
          <a:p>
            <a:pPr marL="457200" marR="73025" lvl="0" indent="0">
              <a:spcBef>
                <a:spcPts val="0"/>
              </a:spcBef>
              <a:spcAft>
                <a:spcPts val="600"/>
              </a:spcAft>
              <a:buNone/>
              <a:tabLst>
                <a:tab pos="954405" algn="l"/>
                <a:tab pos="1143000" algn="l"/>
              </a:tabLst>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marR="73025" lvl="0" indent="-347472">
              <a:spcBef>
                <a:spcPts val="0"/>
              </a:spcBef>
              <a:spcAft>
                <a:spcPts val="600"/>
              </a:spcAft>
              <a:buFont typeface="Wingdings" panose="05000000000000000000" pitchFamily="2" charset="2"/>
              <a:buChar char="Ø"/>
              <a:tabLst>
                <a:tab pos="954405" algn="l"/>
                <a:tab pos="1143000" algn="l"/>
              </a:tabLst>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Provide equitable access to renewable energy and its benefits.</a:t>
            </a:r>
            <a:endParaRPr lang="en-US">
              <a:latin typeface="Franklin Gothic Medium" panose="020B0603020102020204" pitchFamily="34" charset="0"/>
            </a:endParaRPr>
          </a:p>
        </p:txBody>
      </p:sp>
    </p:spTree>
    <p:extLst>
      <p:ext uri="{BB962C8B-B14F-4D97-AF65-F5344CB8AC3E}">
        <p14:creationId xmlns:p14="http://schemas.microsoft.com/office/powerpoint/2010/main" val="1122107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497F-8B07-4275-7B62-DC75F3BE99D9}"/>
              </a:ext>
            </a:extLst>
          </p:cNvPr>
          <p:cNvSpPr>
            <a:spLocks noGrp="1"/>
          </p:cNvSpPr>
          <p:nvPr>
            <p:ph type="title"/>
          </p:nvPr>
        </p:nvSpPr>
        <p:spPr/>
        <p:txBody>
          <a:bodyPr/>
          <a:lstStyle/>
          <a:p>
            <a:r>
              <a:rPr lang="en-US">
                <a:latin typeface="Franklin Gothic Heavy" panose="020B0903020102020204" pitchFamily="34" charset="0"/>
              </a:rPr>
              <a:t>LIHEAP quick facts </a:t>
            </a:r>
          </a:p>
        </p:txBody>
      </p:sp>
      <p:sp>
        <p:nvSpPr>
          <p:cNvPr id="3" name="Content Placeholder 2">
            <a:extLst>
              <a:ext uri="{FF2B5EF4-FFF2-40B4-BE49-F238E27FC236}">
                <a16:creationId xmlns:a16="http://schemas.microsoft.com/office/drawing/2014/main" id="{10DF54DF-5D18-1F03-7265-D94010311A86}"/>
              </a:ext>
            </a:extLst>
          </p:cNvPr>
          <p:cNvSpPr>
            <a:spLocks noGrp="1"/>
          </p:cNvSpPr>
          <p:nvPr>
            <p:ph idx="1"/>
          </p:nvPr>
        </p:nvSpPr>
        <p:spPr/>
        <p:txBody>
          <a:bodyPr>
            <a:normAutofit/>
          </a:bodyPr>
          <a:lstStyle/>
          <a:p>
            <a:pPr marL="804672" marR="0" lvl="1" indent="-347472">
              <a:spcBef>
                <a:spcPts val="0"/>
              </a:spcBef>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Approximately 30 million households in the Unites States are eligible; however, </a:t>
            </a:r>
            <a:r>
              <a:rPr lang="en-US" sz="1800" b="1" u="sng">
                <a:effectLst/>
                <a:latin typeface="Franklin Gothic Medium" panose="020B0603020102020204" pitchFamily="34" charset="0"/>
                <a:ea typeface="Calibri" panose="020F0502020204030204" pitchFamily="34" charset="0"/>
                <a:cs typeface="Times New Roman" panose="02020603050405020304" pitchFamily="18" charset="0"/>
              </a:rPr>
              <a:t>only 20% </a:t>
            </a: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of those eligible actually receive assistance (varies from state to state but 20% is the average enrollment).</a:t>
            </a:r>
          </a:p>
          <a:p>
            <a:pPr marL="457200" marR="0" lvl="1" indent="0">
              <a:spcBef>
                <a:spcPts val="0"/>
              </a:spcBef>
              <a:spcAft>
                <a:spcPts val="600"/>
              </a:spcAft>
              <a:buNone/>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1" indent="-347472">
              <a:spcBef>
                <a:spcPts val="0"/>
              </a:spcBef>
              <a:spcAft>
                <a:spcPts val="600"/>
              </a:spcAft>
              <a:buFont typeface="Wingdings" panose="05000000000000000000" pitchFamily="2" charset="2"/>
              <a:buChar char="Ø"/>
            </a:pPr>
            <a:r>
              <a:rPr lang="en-US" sz="1800">
                <a:latin typeface="Franklin Gothic Medium" panose="020B0603020102020204" pitchFamily="34" charset="0"/>
                <a:ea typeface="Calibri" panose="020F0502020204030204" pitchFamily="34" charset="0"/>
                <a:cs typeface="Times New Roman" panose="02020603050405020304" pitchFamily="18" charset="0"/>
              </a:rPr>
              <a:t>That means approximately </a:t>
            </a:r>
            <a:r>
              <a:rPr lang="en-US" sz="1800" b="1" u="sng">
                <a:latin typeface="Franklin Gothic Medium" panose="020B0603020102020204" pitchFamily="34" charset="0"/>
                <a:ea typeface="Calibri" panose="020F0502020204030204" pitchFamily="34" charset="0"/>
                <a:cs typeface="Times New Roman" panose="02020603050405020304" pitchFamily="18" charset="0"/>
              </a:rPr>
              <a:t>80%</a:t>
            </a:r>
            <a:r>
              <a:rPr lang="en-US" sz="1800" b="1">
                <a:latin typeface="Franklin Gothic Medium" panose="020B0603020102020204" pitchFamily="34" charset="0"/>
                <a:ea typeface="Calibri" panose="020F0502020204030204" pitchFamily="34" charset="0"/>
                <a:cs typeface="Times New Roman" panose="02020603050405020304" pitchFamily="18" charset="0"/>
              </a:rPr>
              <a:t> </a:t>
            </a:r>
            <a:r>
              <a:rPr lang="en-US" sz="1800">
                <a:latin typeface="Franklin Gothic Medium" panose="020B0603020102020204" pitchFamily="34" charset="0"/>
                <a:ea typeface="Calibri" panose="020F0502020204030204" pitchFamily="34" charset="0"/>
                <a:cs typeface="Times New Roman" panose="02020603050405020304" pitchFamily="18" charset="0"/>
              </a:rPr>
              <a:t>of people in need are not receiving LIHEAP assistance. </a:t>
            </a:r>
          </a:p>
          <a:p>
            <a:pPr marL="457200" marR="0" lvl="1" indent="0">
              <a:spcBef>
                <a:spcPts val="0"/>
              </a:spcBef>
              <a:spcAft>
                <a:spcPts val="600"/>
              </a:spcAft>
              <a:buNone/>
            </a:pPr>
            <a:endParaRPr lang="en-US" sz="1800">
              <a:latin typeface="Franklin Gothic Medium" panose="020B060302010202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34979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AB78-BBBD-67F2-3402-B5F6876815E0}"/>
              </a:ext>
            </a:extLst>
          </p:cNvPr>
          <p:cNvSpPr>
            <a:spLocks noGrp="1"/>
          </p:cNvSpPr>
          <p:nvPr>
            <p:ph type="title"/>
          </p:nvPr>
        </p:nvSpPr>
        <p:spPr/>
        <p:txBody>
          <a:bodyPr>
            <a:normAutofit/>
          </a:bodyPr>
          <a:lstStyle/>
          <a:p>
            <a:r>
              <a:rPr lang="en-US" i="0">
                <a:latin typeface="Franklin Gothic Heavy" panose="020B0903020102020204" pitchFamily="34" charset="0"/>
              </a:rPr>
              <a:t>WHY is LIHEAP enrollment so low? </a:t>
            </a:r>
            <a:endParaRPr lang="en-US">
              <a:latin typeface="Franklin Gothic Heavy" panose="020B0903020102020204" pitchFamily="34" charset="0"/>
            </a:endParaRPr>
          </a:p>
        </p:txBody>
      </p:sp>
      <p:sp>
        <p:nvSpPr>
          <p:cNvPr id="3" name="Content Placeholder 2">
            <a:extLst>
              <a:ext uri="{FF2B5EF4-FFF2-40B4-BE49-F238E27FC236}">
                <a16:creationId xmlns:a16="http://schemas.microsoft.com/office/drawing/2014/main" id="{78A7D4EE-84BC-5D5C-5EB0-7F7BE8D513BC}"/>
              </a:ext>
            </a:extLst>
          </p:cNvPr>
          <p:cNvSpPr>
            <a:spLocks noGrp="1"/>
          </p:cNvSpPr>
          <p:nvPr>
            <p:ph idx="1"/>
          </p:nvPr>
        </p:nvSpPr>
        <p:spPr/>
        <p:txBody>
          <a:bodyPr>
            <a:normAutofit/>
          </a:bodyPr>
          <a:lstStyle/>
          <a:p>
            <a:pPr marL="804672" marR="0" lvl="1" indent="-347472">
              <a:spcBef>
                <a:spcPts val="0"/>
              </a:spcBef>
              <a:spcAft>
                <a:spcPts val="600"/>
              </a:spcAft>
              <a:buFont typeface="Wingdings" panose="05000000000000000000" pitchFamily="2" charset="2"/>
              <a:buChar char="Ø"/>
            </a:pPr>
            <a:r>
              <a:rPr lang="en-US" sz="1800">
                <a:latin typeface="Franklin Gothic Medium" panose="020B0603020102020204" pitchFamily="34" charset="0"/>
                <a:ea typeface="Calibri" panose="020F0502020204030204" pitchFamily="34" charset="0"/>
                <a:cs typeface="Times New Roman" panose="02020603050405020304" pitchFamily="18" charset="0"/>
              </a:rPr>
              <a:t>LIHEAP generally requires an application process. </a:t>
            </a: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1" indent="-347472">
              <a:spcBef>
                <a:spcPts val="0"/>
              </a:spcBef>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Application process creates numerous barriers: </a:t>
            </a:r>
          </a:p>
          <a:p>
            <a:pPr marL="1024128" lvl="3" indent="-347472">
              <a:spcBef>
                <a:spcPts val="0"/>
              </a:spcBef>
              <a:spcAft>
                <a:spcPts val="600"/>
              </a:spcAft>
              <a:buFont typeface="Wingdings" panose="05000000000000000000" pitchFamily="2" charset="2"/>
              <a:buChar char=""/>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Awareness of assistance. </a:t>
            </a:r>
          </a:p>
          <a:p>
            <a:pPr marL="1024128" lvl="3" indent="-347472">
              <a:spcBef>
                <a:spcPts val="0"/>
              </a:spcBef>
              <a:spcAft>
                <a:spcPts val="600"/>
              </a:spcAft>
              <a:buFont typeface="Wingdings" panose="05000000000000000000" pitchFamily="2" charset="2"/>
              <a:buChar char=""/>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Complexity of application process.</a:t>
            </a:r>
          </a:p>
          <a:p>
            <a:pPr marL="1024128" lvl="3" indent="-347472">
              <a:spcBef>
                <a:spcPts val="0"/>
              </a:spcBef>
              <a:spcAft>
                <a:spcPts val="600"/>
              </a:spcAft>
              <a:buFont typeface="Wingdings" panose="05000000000000000000" pitchFamily="2" charset="2"/>
              <a:buChar char=""/>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Verifying income/reviewing and approving application takes time and administrative resources.</a:t>
            </a:r>
          </a:p>
          <a:p>
            <a:pPr marL="1024128" lvl="3" indent="-347472">
              <a:spcBef>
                <a:spcPts val="0"/>
              </a:spcBef>
              <a:spcAft>
                <a:spcPts val="600"/>
              </a:spcAft>
              <a:buFont typeface="Wingdings" panose="05000000000000000000" pitchFamily="2" charset="2"/>
              <a:buChar char=""/>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Stigma associated with applying for assistance.</a:t>
            </a:r>
          </a:p>
          <a:p>
            <a:pPr marL="1024128" lvl="3" indent="-347472">
              <a:spcBef>
                <a:spcPts val="0"/>
              </a:spcBef>
              <a:spcAft>
                <a:spcPts val="600"/>
              </a:spcAft>
              <a:buFont typeface="Wingdings" panose="05000000000000000000" pitchFamily="2" charset="2"/>
              <a:buChar char=""/>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Customers often required to reapply each year or every two years.</a:t>
            </a:r>
            <a:endParaRPr lang="en-US" sz="1800">
              <a:latin typeface="Franklin Gothic Medium" panose="020B0603020102020204" pitchFamily="34" charset="0"/>
            </a:endParaRPr>
          </a:p>
        </p:txBody>
      </p:sp>
    </p:spTree>
    <p:extLst>
      <p:ext uri="{BB962C8B-B14F-4D97-AF65-F5344CB8AC3E}">
        <p14:creationId xmlns:p14="http://schemas.microsoft.com/office/powerpoint/2010/main" val="2839303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BC21-22D8-8536-4A1A-7C55ECB19ECF}"/>
              </a:ext>
            </a:extLst>
          </p:cNvPr>
          <p:cNvSpPr>
            <a:spLocks noGrp="1"/>
          </p:cNvSpPr>
          <p:nvPr>
            <p:ph type="title"/>
          </p:nvPr>
        </p:nvSpPr>
        <p:spPr/>
        <p:txBody>
          <a:bodyPr/>
          <a:lstStyle/>
          <a:p>
            <a:r>
              <a:rPr lang="en-US" sz="2800" b="1" i="0">
                <a:effectLst/>
                <a:latin typeface="Franklin Gothic Heavy" panose="020B0903020102020204" pitchFamily="34" charset="0"/>
                <a:ea typeface="Calibri" panose="020F0502020204030204" pitchFamily="34" charset="0"/>
                <a:cs typeface="Times New Roman" panose="02020603050405020304" pitchFamily="18" charset="0"/>
              </a:rPr>
              <a:t>Utility assistance programs</a:t>
            </a:r>
            <a:endParaRPr lang="en-US">
              <a:latin typeface="Franklin Gothic Heavy" panose="020B0903020102020204" pitchFamily="34" charset="0"/>
            </a:endParaRPr>
          </a:p>
        </p:txBody>
      </p:sp>
      <p:sp>
        <p:nvSpPr>
          <p:cNvPr id="3" name="Content Placeholder 2">
            <a:extLst>
              <a:ext uri="{FF2B5EF4-FFF2-40B4-BE49-F238E27FC236}">
                <a16:creationId xmlns:a16="http://schemas.microsoft.com/office/drawing/2014/main" id="{AE45A23A-A2E1-E92A-2E8E-772E3CB61D12}"/>
              </a:ext>
            </a:extLst>
          </p:cNvPr>
          <p:cNvSpPr>
            <a:spLocks noGrp="1"/>
          </p:cNvSpPr>
          <p:nvPr>
            <p:ph idx="1"/>
          </p:nvPr>
        </p:nvSpPr>
        <p:spPr/>
        <p:txBody>
          <a:bodyPr>
            <a:normAutofit fontScale="62500" lnSpcReduction="20000"/>
          </a:bodyPr>
          <a:lstStyle/>
          <a:p>
            <a:pPr marL="804672" marR="0" lvl="1" indent="-347472">
              <a:spcBef>
                <a:spcPts val="0"/>
              </a:spcBef>
              <a:spcAft>
                <a:spcPts val="600"/>
              </a:spcAft>
              <a:buFont typeface="Wingdings" panose="05000000000000000000" pitchFamily="2" charset="2"/>
              <a:buChar char="Ø"/>
            </a:pPr>
            <a:r>
              <a:rPr lang="en-US" sz="2600">
                <a:effectLst/>
                <a:latin typeface="Franklin Gothic Medium" panose="020B0603020102020204" pitchFamily="34" charset="0"/>
                <a:ea typeface="Calibri" panose="020F0502020204030204" pitchFamily="34" charset="0"/>
                <a:cs typeface="Times New Roman" panose="02020603050405020304" pitchFamily="18" charset="0"/>
              </a:rPr>
              <a:t>Ratepayer funds, voluntary contributions and/or shareholder funds </a:t>
            </a:r>
            <a:r>
              <a:rPr lang="en-US" sz="2600">
                <a:latin typeface="Franklin Gothic Medium" panose="020B0603020102020204" pitchFamily="34" charset="0"/>
                <a:ea typeface="Calibri" panose="020F0502020204030204" pitchFamily="34" charset="0"/>
                <a:cs typeface="Times New Roman" panose="02020603050405020304" pitchFamily="18" charset="0"/>
              </a:rPr>
              <a:t>can offer additional monetary assistance.</a:t>
            </a:r>
            <a:r>
              <a:rPr lang="en-US" sz="2600">
                <a:effectLst/>
                <a:latin typeface="Franklin Gothic Medium" panose="020B0603020102020204" pitchFamily="34" charset="0"/>
                <a:ea typeface="Calibri" panose="020F0502020204030204" pitchFamily="34" charset="0"/>
                <a:cs typeface="Times New Roman" panose="02020603050405020304" pitchFamily="18" charset="0"/>
              </a:rPr>
              <a:t> </a:t>
            </a:r>
          </a:p>
          <a:p>
            <a:pPr marL="804672" marR="0" lvl="1" indent="-347472">
              <a:spcBef>
                <a:spcPts val="0"/>
              </a:spcBef>
              <a:spcAft>
                <a:spcPts val="600"/>
              </a:spcAft>
              <a:buNone/>
            </a:pPr>
            <a:endParaRPr lang="en-US" sz="2600">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1" indent="-347472">
              <a:spcBef>
                <a:spcPts val="0"/>
              </a:spcBef>
              <a:spcAft>
                <a:spcPts val="600"/>
              </a:spcAft>
              <a:buFont typeface="Wingdings" panose="05000000000000000000" pitchFamily="2" charset="2"/>
              <a:buChar char="Ø"/>
            </a:pPr>
            <a:r>
              <a:rPr lang="en-US" sz="2600">
                <a:effectLst/>
                <a:latin typeface="Franklin Gothic Medium" panose="020B0603020102020204" pitchFamily="34" charset="0"/>
                <a:ea typeface="Calibri" panose="020F0502020204030204" pitchFamily="34" charset="0"/>
                <a:cs typeface="Times New Roman" panose="02020603050405020304" pitchFamily="18" charset="0"/>
              </a:rPr>
              <a:t> But often requires LIHEAP eligibility, application process, and re-applying. </a:t>
            </a:r>
          </a:p>
          <a:p>
            <a:pPr marL="804672" marR="0" lvl="1" indent="-347472">
              <a:spcBef>
                <a:spcPts val="0"/>
              </a:spcBef>
              <a:spcAft>
                <a:spcPts val="600"/>
              </a:spcAft>
              <a:buNone/>
            </a:pPr>
            <a:endParaRPr lang="en-US" sz="2600">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1" indent="-347472">
              <a:spcBef>
                <a:spcPts val="0"/>
              </a:spcBef>
              <a:spcAft>
                <a:spcPts val="600"/>
              </a:spcAft>
              <a:buFont typeface="Wingdings" panose="05000000000000000000" pitchFamily="2" charset="2"/>
              <a:buChar char="Ø"/>
            </a:pPr>
            <a:r>
              <a:rPr lang="en-US" sz="2600">
                <a:effectLst/>
                <a:latin typeface="Franklin Gothic Medium" panose="020B0603020102020204" pitchFamily="34" charset="0"/>
                <a:ea typeface="Calibri" panose="020F0502020204030204" pitchFamily="34" charset="0"/>
                <a:cs typeface="Times New Roman" panose="02020603050405020304" pitchFamily="18" charset="0"/>
              </a:rPr>
              <a:t>Pool of customers receiving utility assistance programs same as those receiving LIHEAP – 20% of eligible customers.</a:t>
            </a:r>
          </a:p>
          <a:p>
            <a:pPr marL="804672" marR="0" lvl="1" indent="-347472">
              <a:spcBef>
                <a:spcPts val="0"/>
              </a:spcBef>
              <a:spcAft>
                <a:spcPts val="600"/>
              </a:spcAft>
              <a:buNone/>
            </a:pPr>
            <a:endParaRPr lang="en-US" sz="2600">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1" indent="-347472">
              <a:spcBef>
                <a:spcPts val="0"/>
              </a:spcBef>
              <a:spcAft>
                <a:spcPts val="600"/>
              </a:spcAft>
              <a:buFont typeface="Wingdings" panose="05000000000000000000" pitchFamily="2" charset="2"/>
              <a:buChar char="Ø"/>
            </a:pPr>
            <a:r>
              <a:rPr lang="en-US" sz="2600">
                <a:effectLst/>
                <a:latin typeface="Franklin Gothic Medium" panose="020B0603020102020204" pitchFamily="34" charset="0"/>
                <a:ea typeface="Calibri" panose="020F0502020204030204" pitchFamily="34" charset="0"/>
                <a:cs typeface="Times New Roman" panose="02020603050405020304" pitchFamily="18" charset="0"/>
              </a:rPr>
              <a:t> Creates problem of only those capable accessing resources.</a:t>
            </a:r>
          </a:p>
          <a:p>
            <a:pPr marL="804672" marR="0" lvl="1" indent="-347472">
              <a:spcBef>
                <a:spcPts val="0"/>
              </a:spcBef>
              <a:spcAft>
                <a:spcPts val="600"/>
              </a:spcAft>
              <a:buNone/>
            </a:pPr>
            <a:endParaRPr lang="en-US" sz="2600">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1" indent="-347472">
              <a:spcBef>
                <a:spcPts val="0"/>
              </a:spcBef>
              <a:spcAft>
                <a:spcPts val="600"/>
              </a:spcAft>
              <a:buFont typeface="Wingdings" panose="05000000000000000000" pitchFamily="2" charset="2"/>
              <a:buChar char="Ø"/>
            </a:pPr>
            <a:r>
              <a:rPr lang="en-US" sz="2600">
                <a:effectLst/>
                <a:latin typeface="Franklin Gothic Medium" panose="020B0603020102020204" pitchFamily="34" charset="0"/>
                <a:ea typeface="Calibri" panose="020F0502020204030204" pitchFamily="34" charset="0"/>
                <a:cs typeface="Times New Roman" panose="02020603050405020304" pitchFamily="18" charset="0"/>
              </a:rPr>
              <a:t> Hardest to reach left further behind.</a:t>
            </a:r>
          </a:p>
          <a:p>
            <a:pPr marL="0" indent="0">
              <a:buNone/>
            </a:pPr>
            <a:endParaRPr lang="en-US"/>
          </a:p>
        </p:txBody>
      </p:sp>
    </p:spTree>
    <p:extLst>
      <p:ext uri="{BB962C8B-B14F-4D97-AF65-F5344CB8AC3E}">
        <p14:creationId xmlns:p14="http://schemas.microsoft.com/office/powerpoint/2010/main" val="3070905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07B5-8716-C62F-3A57-2E81170B9659}"/>
              </a:ext>
            </a:extLst>
          </p:cNvPr>
          <p:cNvSpPr>
            <a:spLocks noGrp="1"/>
          </p:cNvSpPr>
          <p:nvPr>
            <p:ph type="title"/>
          </p:nvPr>
        </p:nvSpPr>
        <p:spPr/>
        <p:txBody>
          <a:bodyPr/>
          <a:lstStyle/>
          <a:p>
            <a:r>
              <a:rPr lang="en-US">
                <a:latin typeface="Franklin Gothic Heavy" panose="020B0903020102020204" pitchFamily="34" charset="0"/>
              </a:rPr>
              <a:t>Xcel Energy Automatic Bill Credit Pilot Petition </a:t>
            </a:r>
          </a:p>
        </p:txBody>
      </p:sp>
      <p:sp>
        <p:nvSpPr>
          <p:cNvPr id="3" name="Content Placeholder 2">
            <a:extLst>
              <a:ext uri="{FF2B5EF4-FFF2-40B4-BE49-F238E27FC236}">
                <a16:creationId xmlns:a16="http://schemas.microsoft.com/office/drawing/2014/main" id="{67E21326-995D-346A-41B0-42E5739DBE65}"/>
              </a:ext>
            </a:extLst>
          </p:cNvPr>
          <p:cNvSpPr>
            <a:spLocks noGrp="1"/>
          </p:cNvSpPr>
          <p:nvPr>
            <p:ph idx="1"/>
          </p:nvPr>
        </p:nvSpPr>
        <p:spPr/>
        <p:txBody>
          <a:bodyPr/>
          <a:lstStyle/>
          <a:p>
            <a:pPr marL="804672" marR="0" lvl="2" indent="-347472">
              <a:spcBef>
                <a:spcPts val="0"/>
              </a:spcBef>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Pilot </a:t>
            </a:r>
            <a:r>
              <a:rPr lang="en-US" sz="1800">
                <a:latin typeface="Franklin Gothic Medium" panose="020B0603020102020204" pitchFamily="34" charset="0"/>
                <a:ea typeface="Calibri" panose="020F0502020204030204" pitchFamily="34" charset="0"/>
                <a:cs typeface="Times New Roman" panose="02020603050405020304" pitchFamily="18" charset="0"/>
              </a:rPr>
              <a:t>eliminates the need for an application. </a:t>
            </a:r>
          </a:p>
          <a:p>
            <a:pPr marL="804672" marR="0" lvl="2" indent="-347472">
              <a:spcBef>
                <a:spcPts val="0"/>
              </a:spcBef>
              <a:spcAft>
                <a:spcPts val="600"/>
              </a:spcAft>
              <a:buFont typeface="Wingdings" panose="05000000000000000000" pitchFamily="2" charset="2"/>
              <a:buChar char="Ø"/>
            </a:pPr>
            <a:endParaRPr lang="en-US" sz="1800">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2" indent="-347472">
              <a:spcBef>
                <a:spcPts val="0"/>
              </a:spcBef>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Uses available maps + census data showing areas of extremely high poverty and/or energy burden.</a:t>
            </a:r>
          </a:p>
          <a:p>
            <a:pPr marL="804672" marR="0" lvl="2" indent="-347472">
              <a:spcBef>
                <a:spcPts val="0"/>
              </a:spcBef>
              <a:spcAft>
                <a:spcPts val="600"/>
              </a:spcAft>
              <a:buNone/>
            </a:pP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804672" marR="0" lvl="2" indent="-347472">
              <a:spcBef>
                <a:spcPts val="0"/>
              </a:spcBef>
              <a:spcAft>
                <a:spcPts val="600"/>
              </a:spcAft>
              <a:buFont typeface="Wingdings" panose="05000000000000000000" pitchFamily="2" charset="2"/>
              <a:buChar char="Ø"/>
            </a:pPr>
            <a:r>
              <a:rPr lang="en-US" sz="1800">
                <a:effectLst/>
                <a:latin typeface="Franklin Gothic Medium" panose="020B0603020102020204" pitchFamily="34" charset="0"/>
                <a:ea typeface="Calibri" panose="020F0502020204030204" pitchFamily="34" charset="0"/>
                <a:cs typeface="Times New Roman" panose="02020603050405020304" pitchFamily="18" charset="0"/>
              </a:rPr>
              <a:t>Petition filed </a:t>
            </a:r>
            <a:r>
              <a:rPr lang="en-US" sz="1800">
                <a:latin typeface="Franklin Gothic Medium" panose="020B0603020102020204" pitchFamily="34" charset="0"/>
                <a:ea typeface="Calibri" panose="020F0502020204030204" pitchFamily="34" charset="0"/>
                <a:cs typeface="Times New Roman" panose="02020603050405020304" pitchFamily="18" charset="0"/>
              </a:rPr>
              <a:t>at Minnesota Public Utilities Commission in February 2024; Petition approved in October 2024.   </a:t>
            </a:r>
            <a:endParaRPr lang="en-US" sz="1800">
              <a:effectLst/>
              <a:latin typeface="Franklin Gothic Medium" panose="020B060302010202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300411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3B96-9018-19C3-D1BF-42DE87056978}"/>
              </a:ext>
            </a:extLst>
          </p:cNvPr>
          <p:cNvSpPr>
            <a:spLocks noGrp="1"/>
          </p:cNvSpPr>
          <p:nvPr>
            <p:ph type="title"/>
          </p:nvPr>
        </p:nvSpPr>
        <p:spPr/>
        <p:txBody>
          <a:bodyPr/>
          <a:lstStyle/>
          <a:p>
            <a:r>
              <a:rPr lang="en-US">
                <a:latin typeface="Franklin Gothic Heavy" panose="020B0903020102020204" pitchFamily="34" charset="0"/>
              </a:rPr>
              <a:t>Automatic Bill Credit Cont’d</a:t>
            </a:r>
          </a:p>
        </p:txBody>
      </p:sp>
      <p:pic>
        <p:nvPicPr>
          <p:cNvPr id="4" name="Content Placeholder 4">
            <a:extLst>
              <a:ext uri="{FF2B5EF4-FFF2-40B4-BE49-F238E27FC236}">
                <a16:creationId xmlns:a16="http://schemas.microsoft.com/office/drawing/2014/main" id="{FD75FC6E-B0DC-366F-DB0A-CF278E68749A}"/>
              </a:ext>
            </a:extLst>
          </p:cNvPr>
          <p:cNvPicPr>
            <a:picLocks noGrp="1" noChangeAspect="1"/>
          </p:cNvPicPr>
          <p:nvPr>
            <p:ph idx="1"/>
          </p:nvPr>
        </p:nvPicPr>
        <p:blipFill>
          <a:blip r:embed="rId2"/>
          <a:stretch>
            <a:fillRect/>
          </a:stretch>
        </p:blipFill>
        <p:spPr>
          <a:xfrm>
            <a:off x="1629625" y="1810694"/>
            <a:ext cx="8452588" cy="4916032"/>
          </a:xfrm>
        </p:spPr>
      </p:pic>
    </p:spTree>
    <p:extLst>
      <p:ext uri="{BB962C8B-B14F-4D97-AF65-F5344CB8AC3E}">
        <p14:creationId xmlns:p14="http://schemas.microsoft.com/office/powerpoint/2010/main" val="3367308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BDF4-1E03-EA9F-13A4-D4D8CA7207CD}"/>
              </a:ext>
            </a:extLst>
          </p:cNvPr>
          <p:cNvSpPr>
            <a:spLocks noGrp="1"/>
          </p:cNvSpPr>
          <p:nvPr>
            <p:ph type="title"/>
          </p:nvPr>
        </p:nvSpPr>
        <p:spPr/>
        <p:txBody>
          <a:bodyPr/>
          <a:lstStyle/>
          <a:p>
            <a:r>
              <a:rPr lang="en-US">
                <a:latin typeface="Franklin Gothic Heavy" panose="020B0903020102020204" pitchFamily="34" charset="0"/>
              </a:rPr>
              <a:t>Automatic Bill Credit Cont’d</a:t>
            </a:r>
          </a:p>
        </p:txBody>
      </p:sp>
      <p:pic>
        <p:nvPicPr>
          <p:cNvPr id="4" name="Content Placeholder 4">
            <a:extLst>
              <a:ext uri="{FF2B5EF4-FFF2-40B4-BE49-F238E27FC236}">
                <a16:creationId xmlns:a16="http://schemas.microsoft.com/office/drawing/2014/main" id="{7A51432A-D00E-0CC3-80A8-F9A46CBA1FF9}"/>
              </a:ext>
            </a:extLst>
          </p:cNvPr>
          <p:cNvPicPr>
            <a:picLocks noGrp="1" noChangeAspect="1"/>
          </p:cNvPicPr>
          <p:nvPr>
            <p:ph idx="1"/>
          </p:nvPr>
        </p:nvPicPr>
        <p:blipFill>
          <a:blip r:embed="rId2"/>
          <a:stretch>
            <a:fillRect/>
          </a:stretch>
        </p:blipFill>
        <p:spPr>
          <a:xfrm>
            <a:off x="3162300" y="1943100"/>
            <a:ext cx="5572125" cy="4667250"/>
          </a:xfrm>
        </p:spPr>
      </p:pic>
    </p:spTree>
    <p:extLst>
      <p:ext uri="{BB962C8B-B14F-4D97-AF65-F5344CB8AC3E}">
        <p14:creationId xmlns:p14="http://schemas.microsoft.com/office/powerpoint/2010/main" val="65098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B7BF11-6503-4579-F7E9-1AB61649CE5D}"/>
              </a:ext>
            </a:extLst>
          </p:cNvPr>
          <p:cNvSpPr>
            <a:spLocks noGrp="1"/>
          </p:cNvSpPr>
          <p:nvPr>
            <p:ph type="sldNum" sz="quarter" idx="12"/>
          </p:nvPr>
        </p:nvSpPr>
        <p:spPr/>
        <p:txBody>
          <a:bodyPr/>
          <a:lstStyle/>
          <a:p>
            <a:fld id="{9EB9EF01-E896-47B9-BAD1-B85288A78530}" type="slidenum">
              <a:rPr lang="en-US" smtClean="0"/>
              <a:t>4</a:t>
            </a:fld>
            <a:endParaRPr lang="en-US"/>
          </a:p>
        </p:txBody>
      </p:sp>
      <p:sp>
        <p:nvSpPr>
          <p:cNvPr id="5" name="Title 1">
            <a:extLst>
              <a:ext uri="{FF2B5EF4-FFF2-40B4-BE49-F238E27FC236}">
                <a16:creationId xmlns:a16="http://schemas.microsoft.com/office/drawing/2014/main" id="{D1545EE8-04F1-5C65-9279-1E72DF97D8ED}"/>
              </a:ext>
            </a:extLst>
          </p:cNvPr>
          <p:cNvSpPr>
            <a:spLocks noGrp="1"/>
          </p:cNvSpPr>
          <p:nvPr>
            <p:ph type="title"/>
          </p:nvPr>
        </p:nvSpPr>
        <p:spPr>
          <a:xfrm>
            <a:off x="1524000" y="268705"/>
            <a:ext cx="9144000" cy="2900518"/>
          </a:xfrm>
        </p:spPr>
        <p:txBody>
          <a:bodyPr vert="horz" lIns="91440" tIns="45720" rIns="91440" bIns="45720" rtlCol="0" anchor="b">
            <a:normAutofit/>
          </a:bodyPr>
          <a:lstStyle/>
          <a:p>
            <a:pPr algn="ctr"/>
            <a:r>
              <a:rPr lang="haw-US" sz="3900" b="1">
                <a:solidFill>
                  <a:srgbClr val="002060"/>
                </a:solidFill>
                <a:ea typeface="+mj-lt"/>
                <a:cs typeface="+mj-lt"/>
              </a:rPr>
              <a:t>ʻAʻohe hana nui ke alu ʻia.</a:t>
            </a:r>
            <a:endParaRPr lang="en-US"/>
          </a:p>
        </p:txBody>
      </p:sp>
      <p:sp>
        <p:nvSpPr>
          <p:cNvPr id="6" name="Text Placeholder 2">
            <a:extLst>
              <a:ext uri="{FF2B5EF4-FFF2-40B4-BE49-F238E27FC236}">
                <a16:creationId xmlns:a16="http://schemas.microsoft.com/office/drawing/2014/main" id="{AA2AE74E-C27D-A285-E5E7-22E5A42E1195}"/>
              </a:ext>
            </a:extLst>
          </p:cNvPr>
          <p:cNvSpPr>
            <a:spLocks noGrp="1"/>
          </p:cNvSpPr>
          <p:nvPr>
            <p:ph type="body" idx="1"/>
          </p:nvPr>
        </p:nvSpPr>
        <p:spPr>
          <a:xfrm>
            <a:off x="539416" y="4099331"/>
            <a:ext cx="11114313" cy="1161708"/>
          </a:xfrm>
        </p:spPr>
        <p:txBody>
          <a:bodyPr vert="horz" lIns="91440" tIns="45720" rIns="91440" bIns="45720" rtlCol="0" anchor="t">
            <a:normAutofit/>
          </a:bodyPr>
          <a:lstStyle/>
          <a:p>
            <a:pPr algn="ctr"/>
            <a:r>
              <a:rPr lang="en-US" sz="2000">
                <a:solidFill>
                  <a:srgbClr val="002060"/>
                </a:solidFill>
                <a:ea typeface="+mn-lt"/>
                <a:cs typeface="+mn-lt"/>
              </a:rPr>
              <a:t>"No task is too big when done together."</a:t>
            </a:r>
            <a:br>
              <a:rPr lang="en-US" sz="2000">
                <a:solidFill>
                  <a:srgbClr val="002060"/>
                </a:solidFill>
                <a:latin typeface="Aptos"/>
                <a:ea typeface="+mn-lt"/>
                <a:cs typeface="+mn-lt"/>
              </a:rPr>
            </a:br>
            <a:br>
              <a:rPr lang="en-US" sz="1800">
                <a:ea typeface="+mn-lt"/>
                <a:cs typeface="+mn-lt"/>
              </a:rPr>
            </a:br>
            <a:r>
              <a:rPr lang="en-US" sz="1600" b="1">
                <a:solidFill>
                  <a:schemeClr val="accent3"/>
                </a:solidFill>
                <a:ea typeface="+mn-lt"/>
                <a:cs typeface="+mn-lt"/>
              </a:rPr>
              <a:t>This phrase reminds us that solutions are not found in isolation. It is through collaboration—between policymakers, researchers, advocates, and communities—that we can build a more just and equitable energy system."</a:t>
            </a:r>
            <a:endParaRPr lang="en-US" sz="1600" b="1">
              <a:solidFill>
                <a:schemeClr val="accent3"/>
              </a:solidFill>
              <a:latin typeface="Bahnschrift SemiLight"/>
            </a:endParaRPr>
          </a:p>
          <a:p>
            <a:pPr algn="ctr"/>
            <a:endParaRPr lang="en-US"/>
          </a:p>
          <a:p>
            <a:pPr algn="ctr"/>
            <a:endParaRPr lang="en-US" sz="1300">
              <a:latin typeface="Aptos"/>
              <a:ea typeface="+mn-lt"/>
              <a:cs typeface="+mn-lt"/>
            </a:endParaRPr>
          </a:p>
        </p:txBody>
      </p:sp>
    </p:spTree>
    <p:extLst>
      <p:ext uri="{BB962C8B-B14F-4D97-AF65-F5344CB8AC3E}">
        <p14:creationId xmlns:p14="http://schemas.microsoft.com/office/powerpoint/2010/main" val="2266096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7581-0410-4399-08A8-5806325C43AB}"/>
              </a:ext>
            </a:extLst>
          </p:cNvPr>
          <p:cNvSpPr>
            <a:spLocks noGrp="1"/>
          </p:cNvSpPr>
          <p:nvPr>
            <p:ph type="title"/>
          </p:nvPr>
        </p:nvSpPr>
        <p:spPr/>
        <p:txBody>
          <a:bodyPr/>
          <a:lstStyle/>
          <a:p>
            <a:r>
              <a:rPr lang="en-US">
                <a:latin typeface="Franklin Gothic Heavy" panose="020B0903020102020204" pitchFamily="34" charset="0"/>
              </a:rPr>
              <a:t>Details of pilot </a:t>
            </a:r>
          </a:p>
        </p:txBody>
      </p:sp>
      <p:sp>
        <p:nvSpPr>
          <p:cNvPr id="3" name="Content Placeholder 2">
            <a:extLst>
              <a:ext uri="{FF2B5EF4-FFF2-40B4-BE49-F238E27FC236}">
                <a16:creationId xmlns:a16="http://schemas.microsoft.com/office/drawing/2014/main" id="{EFF974EE-5078-5858-47A8-2462007A149A}"/>
              </a:ext>
            </a:extLst>
          </p:cNvPr>
          <p:cNvSpPr>
            <a:spLocks noGrp="1"/>
          </p:cNvSpPr>
          <p:nvPr>
            <p:ph idx="1"/>
          </p:nvPr>
        </p:nvSpPr>
        <p:spPr/>
        <p:txBody>
          <a:bodyPr>
            <a:normAutofit fontScale="32500" lnSpcReduction="20000"/>
          </a:bodyPr>
          <a:lstStyle/>
          <a:p>
            <a:pPr marL="800100" lvl="1" indent="-342900">
              <a:spcBef>
                <a:spcPts val="0"/>
              </a:spcBef>
              <a:spcAft>
                <a:spcPts val="600"/>
              </a:spcAft>
              <a:buFont typeface="Wingdings" panose="05000000000000000000" pitchFamily="2" charset="2"/>
              <a:buChar char="Ø"/>
            </a:pPr>
            <a:endParaRPr lang="en-US" sz="1800">
              <a:latin typeface="Franklin Gothic Medium" panose="020B0603020102020204" pitchFamily="34" charset="0"/>
              <a:cs typeface="Times New Roman" panose="02020603050405020304" pitchFamily="18" charset="0"/>
            </a:endParaRPr>
          </a:p>
          <a:p>
            <a:pPr marL="804672" marR="0" lvl="2" indent="-347472">
              <a:spcBef>
                <a:spcPts val="0"/>
              </a:spcBef>
              <a:spcAft>
                <a:spcPts val="600"/>
              </a:spcAft>
              <a:buFont typeface="Wingdings" panose="05000000000000000000" pitchFamily="2" charset="2"/>
              <a:buChar char="Ø"/>
            </a:pPr>
            <a:r>
              <a:rPr lang="en-US" sz="6400">
                <a:effectLst/>
                <a:latin typeface="Franklin Gothic Medium" panose="020B0603020102020204" pitchFamily="34" charset="0"/>
                <a:ea typeface="Calibri" panose="020F0502020204030204" pitchFamily="34" charset="0"/>
                <a:cs typeface="Times New Roman" panose="02020603050405020304" pitchFamily="18" charset="0"/>
              </a:rPr>
              <a:t>Automatic bill credit to all residential premises in census block groups (CBGs) where electric energy burden is above 4%.  The bill credit will </a:t>
            </a:r>
            <a:r>
              <a:rPr lang="en-US" sz="6400">
                <a:latin typeface="Franklin Gothic Medium" panose="020B0603020102020204" pitchFamily="34" charset="0"/>
                <a:ea typeface="Calibri" panose="020F0502020204030204" pitchFamily="34" charset="0"/>
                <a:cs typeface="Times New Roman" panose="02020603050405020304" pitchFamily="18" charset="0"/>
              </a:rPr>
              <a:t>vary by CBG to reduce electric energy burden to 4%.</a:t>
            </a:r>
          </a:p>
          <a:p>
            <a:pPr marL="804672" marR="0" lvl="2" indent="-347472">
              <a:spcBef>
                <a:spcPts val="0"/>
              </a:spcBef>
              <a:spcAft>
                <a:spcPts val="600"/>
              </a:spcAft>
              <a:buFont typeface="Wingdings" panose="05000000000000000000" pitchFamily="2" charset="2"/>
              <a:buChar char="Ø"/>
            </a:pPr>
            <a:r>
              <a:rPr lang="en-US" sz="6400">
                <a:latin typeface="Franklin Gothic Medium" panose="020B0603020102020204" pitchFamily="34" charset="0"/>
                <a:ea typeface="Calibri" panose="020F0502020204030204" pitchFamily="34" charset="0"/>
                <a:cs typeface="Times New Roman" panose="02020603050405020304" pitchFamily="18" charset="0"/>
              </a:rPr>
              <a:t>No application, no enrollment requirements.  Extremely small administrative costs.</a:t>
            </a:r>
          </a:p>
          <a:p>
            <a:pPr marL="804672" marR="0" lvl="2" indent="-347472">
              <a:spcBef>
                <a:spcPts val="0"/>
              </a:spcBef>
              <a:spcAft>
                <a:spcPts val="600"/>
              </a:spcAft>
              <a:buFont typeface="Wingdings" panose="05000000000000000000" pitchFamily="2" charset="2"/>
              <a:buChar char="Ø"/>
            </a:pPr>
            <a:r>
              <a:rPr lang="en-US" sz="6400">
                <a:latin typeface="Franklin Gothic Medium" panose="020B0603020102020204" pitchFamily="34" charset="0"/>
                <a:ea typeface="Calibri" panose="020F0502020204030204" pitchFamily="34" charset="0"/>
                <a:cs typeface="Times New Roman" panose="02020603050405020304" pitchFamily="18" charset="0"/>
              </a:rPr>
              <a:t>Approximately 17,000 premises in more than 60 CBGs will receive the automatic bill credit.  Average bill credit is $240 per year.</a:t>
            </a:r>
          </a:p>
          <a:p>
            <a:pPr marL="804672" marR="0" lvl="2" indent="-347472">
              <a:spcBef>
                <a:spcPts val="0"/>
              </a:spcBef>
              <a:spcAft>
                <a:spcPts val="600"/>
              </a:spcAft>
              <a:buFont typeface="Wingdings" panose="05000000000000000000" pitchFamily="2" charset="2"/>
              <a:buChar char="Ø"/>
            </a:pPr>
            <a:r>
              <a:rPr lang="en-US" sz="6400">
                <a:latin typeface="Franklin Gothic Medium" panose="020B0603020102020204" pitchFamily="34" charset="0"/>
                <a:ea typeface="Calibri" panose="020F0502020204030204" pitchFamily="34" charset="0"/>
                <a:cs typeface="Times New Roman" panose="02020603050405020304" pitchFamily="18" charset="0"/>
              </a:rPr>
              <a:t>Total cost of pilot approximately $5 million.  </a:t>
            </a:r>
          </a:p>
          <a:p>
            <a:pPr marL="457200" marR="0" lvl="2" indent="0">
              <a:spcBef>
                <a:spcPts val="0"/>
              </a:spcBef>
              <a:spcAft>
                <a:spcPts val="600"/>
              </a:spcAft>
              <a:buNone/>
            </a:pPr>
            <a:endParaRPr lang="en-US" sz="6400">
              <a:latin typeface="Franklin Gothic Medium" panose="020B0603020102020204" pitchFamily="34" charset="0"/>
              <a:cs typeface="Times New Roman" panose="02020603050405020304" pitchFamily="18" charset="0"/>
            </a:endParaRPr>
          </a:p>
          <a:p>
            <a:pPr lvl="1" indent="0">
              <a:spcBef>
                <a:spcPts val="0"/>
              </a:spcBef>
              <a:spcAft>
                <a:spcPts val="600"/>
              </a:spcAft>
              <a:buNone/>
            </a:pPr>
            <a:endParaRPr lang="en-US" sz="6400">
              <a:latin typeface="Franklin Gothic Medium" panose="020B0603020102020204" pitchFamily="34" charset="0"/>
              <a:cs typeface="Times New Roman" panose="02020603050405020304" pitchFamily="18" charset="0"/>
            </a:endParaRPr>
          </a:p>
          <a:p>
            <a:pPr algn="l"/>
            <a:endParaRPr lang="en-US" sz="1800" b="1" i="0" u="none" strike="noStrike" baseline="0">
              <a:solidFill>
                <a:srgbClr val="000000"/>
              </a:solidFill>
              <a:latin typeface="Garamond" panose="02020404030301010803" pitchFamily="18" charset="0"/>
            </a:endParaRPr>
          </a:p>
          <a:p>
            <a:endParaRPr lang="en-US" sz="4800">
              <a:latin typeface="Franklin Gothic Medium" panose="020B06030201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88074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32CC-8A62-33D1-C7A3-83320F0524D6}"/>
              </a:ext>
            </a:extLst>
          </p:cNvPr>
          <p:cNvSpPr>
            <a:spLocks noGrp="1"/>
          </p:cNvSpPr>
          <p:nvPr>
            <p:ph type="sldNum" sz="quarter" idx="12"/>
          </p:nvPr>
        </p:nvSpPr>
        <p:spPr/>
        <p:txBody>
          <a:bodyPr/>
          <a:lstStyle/>
          <a:p>
            <a:fld id="{F8978BCC-1D57-4B29-98D6-660AA31E2976}" type="slidenum">
              <a:rPr lang="en-US" smtClean="0"/>
              <a:pPr/>
              <a:t>41</a:t>
            </a:fld>
            <a:endParaRPr lang="en-US"/>
          </a:p>
        </p:txBody>
      </p:sp>
      <p:sp>
        <p:nvSpPr>
          <p:cNvPr id="2" name="Title 1">
            <a:extLst>
              <a:ext uri="{FF2B5EF4-FFF2-40B4-BE49-F238E27FC236}">
                <a16:creationId xmlns:a16="http://schemas.microsoft.com/office/drawing/2014/main" id="{5229B2B0-5C87-3283-8930-B9C028ED99DC}"/>
              </a:ext>
            </a:extLst>
          </p:cNvPr>
          <p:cNvSpPr>
            <a:spLocks noGrp="1"/>
          </p:cNvSpPr>
          <p:nvPr>
            <p:ph type="title"/>
          </p:nvPr>
        </p:nvSpPr>
        <p:spPr>
          <a:xfrm>
            <a:off x="827762" y="1547916"/>
            <a:ext cx="10515600" cy="1325563"/>
          </a:xfrm>
        </p:spPr>
        <p:txBody>
          <a:bodyPr>
            <a:normAutofit fontScale="90000"/>
          </a:bodyPr>
          <a:lstStyle/>
          <a:p>
            <a:r>
              <a:rPr lang="en-US">
                <a:latin typeface="Aptos"/>
              </a:rPr>
              <a:t>Presentation #3: </a:t>
            </a:r>
            <a:br>
              <a:rPr lang="en-US">
                <a:latin typeface="Aptos"/>
              </a:rPr>
            </a:br>
            <a:r>
              <a:rPr lang="en-US" b="1">
                <a:solidFill>
                  <a:srgbClr val="FFC000"/>
                </a:solidFill>
                <a:latin typeface="Aptos"/>
                <a:ea typeface="+mj-lt"/>
                <a:cs typeface="+mj-lt"/>
              </a:rPr>
              <a:t>Paul Phillip  </a:t>
            </a:r>
            <a:br>
              <a:rPr lang="en-US">
                <a:latin typeface="Aptos"/>
                <a:ea typeface="+mj-lt"/>
                <a:cs typeface="+mj-lt"/>
              </a:rPr>
            </a:br>
            <a:r>
              <a:rPr lang="en-US">
                <a:latin typeface="Aptos"/>
                <a:ea typeface="+mj-lt"/>
                <a:cs typeface="+mj-lt"/>
              </a:rPr>
              <a:t>California Public Utilities Commission</a:t>
            </a:r>
            <a:br>
              <a:rPr lang="en-US">
                <a:ea typeface="+mj-lt"/>
                <a:cs typeface="+mj-lt"/>
              </a:rPr>
            </a:br>
            <a:r>
              <a:rPr lang="en-US" sz="4000">
                <a:latin typeface="Aptos"/>
                <a:ea typeface="+mj-lt"/>
                <a:cs typeface="+mj-lt"/>
              </a:rPr>
              <a:t>Program Supervisor, Electric Rate Design and Demand Flexibility, Energy Division</a:t>
            </a:r>
          </a:p>
        </p:txBody>
      </p:sp>
      <p:sp>
        <p:nvSpPr>
          <p:cNvPr id="5" name="Title 1">
            <a:extLst>
              <a:ext uri="{FF2B5EF4-FFF2-40B4-BE49-F238E27FC236}">
                <a16:creationId xmlns:a16="http://schemas.microsoft.com/office/drawing/2014/main" id="{F166C359-C4F8-7073-BA56-94058A625FAC}"/>
              </a:ext>
            </a:extLst>
          </p:cNvPr>
          <p:cNvSpPr txBox="1">
            <a:spLocks/>
          </p:cNvSpPr>
          <p:nvPr/>
        </p:nvSpPr>
        <p:spPr>
          <a:xfrm>
            <a:off x="823587" y="3840179"/>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FFC000"/>
                </a:solidFill>
                <a:ea typeface="+mj-lt"/>
                <a:cs typeface="+mj-lt"/>
              </a:rPr>
              <a:t>Paul oversees the Electric Rate Design section of the CPUC Energy Division, developing statewide pricing strategies, dynamic pricing programs, and the </a:t>
            </a:r>
            <a:r>
              <a:rPr lang="en-US" sz="1600" b="1" err="1">
                <a:solidFill>
                  <a:srgbClr val="FFC000"/>
                </a:solidFill>
                <a:ea typeface="+mj-lt"/>
                <a:cs typeface="+mj-lt"/>
              </a:rPr>
              <a:t>CalFUSE</a:t>
            </a:r>
            <a:r>
              <a:rPr lang="en-US" sz="1600" b="1">
                <a:solidFill>
                  <a:srgbClr val="FFC000"/>
                </a:solidFill>
                <a:ea typeface="+mj-lt"/>
                <a:cs typeface="+mj-lt"/>
              </a:rPr>
              <a:t> framework. His career includes work in climate strategies, renewable procurement, market development, and energy policy advising. He holds an MPA from Harvard Kennedy School and a BA in Economics and English Literature from UCLA.</a:t>
            </a:r>
            <a:endParaRPr lang="en-US" sz="1600" b="1">
              <a:solidFill>
                <a:srgbClr val="FFC000"/>
              </a:solidFill>
            </a:endParaRPr>
          </a:p>
        </p:txBody>
      </p:sp>
    </p:spTree>
    <p:extLst>
      <p:ext uri="{BB962C8B-B14F-4D97-AF65-F5344CB8AC3E}">
        <p14:creationId xmlns:p14="http://schemas.microsoft.com/office/powerpoint/2010/main" val="4169196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blue_background.png">
            <a:extLst>
              <a:ext uri="{FF2B5EF4-FFF2-40B4-BE49-F238E27FC236}">
                <a16:creationId xmlns:a16="http://schemas.microsoft.com/office/drawing/2014/main" id="{5A709546-65BF-4076-875F-4C058D1428F1}"/>
              </a:ext>
            </a:extLst>
          </p:cNvPr>
          <p:cNvPicPr>
            <a:picLocks noChangeAspect="1"/>
          </p:cNvPicPr>
          <p:nvPr/>
        </p:nvPicPr>
        <p:blipFill>
          <a:blip r:embed="rId3"/>
          <a:stretch>
            <a:fillRect/>
          </a:stretch>
        </p:blipFill>
        <p:spPr>
          <a:xfrm>
            <a:off x="0" y="133564"/>
            <a:ext cx="12192000" cy="6855883"/>
          </a:xfrm>
          <a:prstGeom prst="rect">
            <a:avLst/>
          </a:prstGeom>
        </p:spPr>
      </p:pic>
      <p:sp>
        <p:nvSpPr>
          <p:cNvPr id="3" name="Subtitle 2">
            <a:extLst>
              <a:ext uri="{FF2B5EF4-FFF2-40B4-BE49-F238E27FC236}">
                <a16:creationId xmlns:a16="http://schemas.microsoft.com/office/drawing/2014/main" id="{36A0527F-C5FD-4E9B-9F21-5D1FBA31314B}"/>
              </a:ext>
            </a:extLst>
          </p:cNvPr>
          <p:cNvSpPr>
            <a:spLocks noGrp="1"/>
          </p:cNvSpPr>
          <p:nvPr>
            <p:ph type="subTitle" idx="1"/>
          </p:nvPr>
        </p:nvSpPr>
        <p:spPr>
          <a:xfrm>
            <a:off x="554514" y="4104513"/>
            <a:ext cx="10803875" cy="726811"/>
          </a:xfrm>
        </p:spPr>
        <p:txBody>
          <a:bodyPr vert="horz" lIns="0" tIns="0" rIns="0" bIns="0" rtlCol="0" anchor="t">
            <a:noAutofit/>
          </a:bodyPr>
          <a:lstStyle/>
          <a:p>
            <a:pPr algn="l">
              <a:lnSpc>
                <a:spcPct val="100000"/>
              </a:lnSpc>
              <a:spcBef>
                <a:spcPts val="0"/>
              </a:spcBef>
            </a:pPr>
            <a:r>
              <a:rPr lang="en-US" sz="2600" b="1">
                <a:solidFill>
                  <a:srgbClr val="FFC000"/>
                </a:solidFill>
                <a:latin typeface="Gill Sans Nova" panose="020B0602020104020203" pitchFamily="34" charset="0"/>
              </a:rPr>
              <a:t>California's Efforts to Reduce Disconnections </a:t>
            </a:r>
            <a:endParaRPr lang="en-US" sz="2000" b="1">
              <a:solidFill>
                <a:srgbClr val="FFC000"/>
              </a:solidFill>
              <a:latin typeface="Gill Sans Nova" panose="020B0602020104020203" pitchFamily="34" charset="0"/>
            </a:endParaRPr>
          </a:p>
          <a:p>
            <a:pPr algn="l">
              <a:lnSpc>
                <a:spcPct val="100000"/>
              </a:lnSpc>
              <a:spcBef>
                <a:spcPts val="0"/>
              </a:spcBef>
            </a:pPr>
            <a:r>
              <a:rPr lang="en-US" sz="2600" b="1">
                <a:solidFill>
                  <a:srgbClr val="FFC000"/>
                </a:solidFill>
                <a:latin typeface="Gill Sans Nova" panose="020B0602020104020203" pitchFamily="34" charset="0"/>
              </a:rPr>
              <a:t>and Address Mounting Arrearages </a:t>
            </a:r>
            <a:br>
              <a:rPr lang="en-US" sz="2000" b="1">
                <a:latin typeface="Gill Sans Nova" panose="020B0602020104020203" pitchFamily="34" charset="0"/>
              </a:rPr>
            </a:br>
            <a:endParaRPr lang="en-US" sz="2000" b="1">
              <a:solidFill>
                <a:srgbClr val="FFC000"/>
              </a:solidFill>
              <a:latin typeface="Gill Sans Nova" panose="020B0602020104020203" pitchFamily="34" charset="0"/>
            </a:endParaRPr>
          </a:p>
          <a:p>
            <a:pPr algn="l">
              <a:lnSpc>
                <a:spcPct val="100000"/>
              </a:lnSpc>
              <a:spcBef>
                <a:spcPts val="0"/>
              </a:spcBef>
            </a:pPr>
            <a:r>
              <a:rPr lang="en-US" sz="2000" b="1">
                <a:solidFill>
                  <a:schemeClr val="bg1"/>
                </a:solidFill>
                <a:latin typeface="Gill Sans Nova" panose="020B0602020104020203" pitchFamily="34" charset="0"/>
              </a:rPr>
              <a:t>Hawaii PUC Presentation</a:t>
            </a:r>
          </a:p>
          <a:p>
            <a:pPr algn="l">
              <a:lnSpc>
                <a:spcPct val="100000"/>
              </a:lnSpc>
              <a:spcBef>
                <a:spcPts val="0"/>
              </a:spcBef>
            </a:pPr>
            <a:r>
              <a:rPr lang="en-US" sz="2000" b="1">
                <a:solidFill>
                  <a:schemeClr val="bg1"/>
                </a:solidFill>
                <a:latin typeface="Gill Sans Nova" panose="020B0602020104020203" pitchFamily="34" charset="0"/>
              </a:rPr>
              <a:t>Paul Phillips | </a:t>
            </a:r>
            <a:r>
              <a:rPr lang="en-US" sz="2000">
                <a:solidFill>
                  <a:schemeClr val="bg1"/>
                </a:solidFill>
                <a:latin typeface="Gill Sans Nova" panose="020B0602020104020203" pitchFamily="34" charset="0"/>
              </a:rPr>
              <a:t>Retail Rates, Energy Division</a:t>
            </a:r>
          </a:p>
          <a:p>
            <a:pPr algn="l">
              <a:lnSpc>
                <a:spcPct val="100000"/>
              </a:lnSpc>
              <a:spcBef>
                <a:spcPts val="0"/>
              </a:spcBef>
            </a:pPr>
            <a:r>
              <a:rPr lang="en-US" sz="1800">
                <a:solidFill>
                  <a:schemeClr val="bg1"/>
                </a:solidFill>
                <a:latin typeface="Gill Sans Nova" panose="020B0602020104020203" pitchFamily="34" charset="0"/>
              </a:rPr>
              <a:t>March 5, 2025</a:t>
            </a:r>
          </a:p>
        </p:txBody>
      </p:sp>
    </p:spTree>
    <p:extLst>
      <p:ext uri="{BB962C8B-B14F-4D97-AF65-F5344CB8AC3E}">
        <p14:creationId xmlns:p14="http://schemas.microsoft.com/office/powerpoint/2010/main" val="3483448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012A-C3E0-446C-B9E6-33274C0E48D5}"/>
              </a:ext>
            </a:extLst>
          </p:cNvPr>
          <p:cNvSpPr>
            <a:spLocks noGrp="1"/>
          </p:cNvSpPr>
          <p:nvPr>
            <p:ph type="title"/>
          </p:nvPr>
        </p:nvSpPr>
        <p:spPr>
          <a:xfrm>
            <a:off x="418352" y="135175"/>
            <a:ext cx="10972800" cy="637876"/>
          </a:xfrm>
        </p:spPr>
        <p:txBody>
          <a:bodyPr anchor="b">
            <a:normAutofit/>
          </a:bodyPr>
          <a:lstStyle/>
          <a:p>
            <a:r>
              <a:rPr lang="en-US" sz="2700"/>
              <a:t>California Electric Rates and Affordability: “A Tale of Two States”</a:t>
            </a:r>
          </a:p>
        </p:txBody>
      </p:sp>
      <p:sp>
        <p:nvSpPr>
          <p:cNvPr id="3" name="Content Placeholder 2">
            <a:extLst>
              <a:ext uri="{FF2B5EF4-FFF2-40B4-BE49-F238E27FC236}">
                <a16:creationId xmlns:a16="http://schemas.microsoft.com/office/drawing/2014/main" id="{A0148366-67E6-4CAE-8E2D-C9162BF5276F}"/>
              </a:ext>
            </a:extLst>
          </p:cNvPr>
          <p:cNvSpPr>
            <a:spLocks noGrp="1"/>
          </p:cNvSpPr>
          <p:nvPr>
            <p:ph sz="half" idx="1"/>
          </p:nvPr>
        </p:nvSpPr>
        <p:spPr>
          <a:xfrm>
            <a:off x="213623" y="1062972"/>
            <a:ext cx="7101206" cy="5968346"/>
          </a:xfrm>
        </p:spPr>
        <p:txBody>
          <a:bodyPr>
            <a:noAutofit/>
          </a:bodyPr>
          <a:lstStyle/>
          <a:p>
            <a:pPr marL="228600" marR="0" lvl="0" indent="-228600" algn="l" defTabSz="914400" rtl="0" eaLnBrk="1" fontAlgn="auto" latinLnBrk="0" hangingPunct="1">
              <a:lnSpc>
                <a:spcPct val="100000"/>
              </a:lnSpc>
              <a:spcBef>
                <a:spcPts val="300"/>
              </a:spcBef>
              <a:spcAft>
                <a:spcPts val="300"/>
              </a:spcAft>
              <a:buClrTx/>
              <a:buSzTx/>
              <a:buFont typeface="Wingdings" panose="05000000000000000000" pitchFamily="2" charset="2"/>
              <a:buChar char="v"/>
              <a:tabLst/>
              <a:defRPr/>
            </a:pPr>
            <a:r>
              <a:rPr lang="en-US" sz="1500" b="1">
                <a:solidFill>
                  <a:srgbClr val="2A3C50"/>
                </a:solidFill>
                <a:latin typeface="Century Gothic" panose="020F0302020204030204"/>
              </a:rPr>
              <a:t>Coastal, cooler-to-moderate climate zones</a:t>
            </a:r>
            <a:endParaRPr kumimoji="0" lang="en-US" sz="1500" b="1" i="0" u="none" strike="noStrike" kern="1200" cap="none" spc="0" normalizeH="0" baseline="0" noProof="0">
              <a:ln>
                <a:noFill/>
              </a:ln>
              <a:solidFill>
                <a:srgbClr val="2A3C50"/>
              </a:solidFill>
              <a:effectLst/>
              <a:uLnTx/>
              <a:uFillTx/>
              <a:latin typeface="Century Gothic" panose="020F0302020204030204"/>
              <a:ea typeface="+mn-ea"/>
              <a:cs typeface="+mn-cs"/>
            </a:endParaRPr>
          </a:p>
          <a:p>
            <a:pPr lvl="1">
              <a:lnSpc>
                <a:spcPct val="100000"/>
              </a:lnSpc>
              <a:spcBef>
                <a:spcPts val="300"/>
              </a:spcBef>
              <a:spcAft>
                <a:spcPts val="300"/>
              </a:spcAft>
              <a:buFont typeface="Wingdings" panose="05000000000000000000" pitchFamily="2" charset="2"/>
              <a:buChar char="§"/>
            </a:pPr>
            <a:r>
              <a:rPr lang="en-US" sz="1500"/>
              <a:t>Wealthier homeowners</a:t>
            </a:r>
          </a:p>
          <a:p>
            <a:pPr lvl="1">
              <a:lnSpc>
                <a:spcPct val="100000"/>
              </a:lnSpc>
              <a:spcBef>
                <a:spcPts val="300"/>
              </a:spcBef>
              <a:spcAft>
                <a:spcPts val="300"/>
              </a:spcAft>
              <a:buFont typeface="Wingdings" panose="05000000000000000000" pitchFamily="2" charset="2"/>
              <a:buChar char="§"/>
            </a:pPr>
            <a:r>
              <a:rPr lang="en-US" sz="1500"/>
              <a:t>Higher Net Energy Metering (NEM) i.e.,  rooftop solar + storage adoption rates to offset monthly bill</a:t>
            </a:r>
          </a:p>
          <a:p>
            <a:pPr lvl="1">
              <a:lnSpc>
                <a:spcPct val="100000"/>
              </a:lnSpc>
              <a:spcBef>
                <a:spcPts val="300"/>
              </a:spcBef>
              <a:spcAft>
                <a:spcPts val="300"/>
              </a:spcAft>
              <a:buFont typeface="Wingdings" panose="05000000000000000000" pitchFamily="2" charset="2"/>
              <a:buChar char="§"/>
            </a:pPr>
            <a:r>
              <a:rPr lang="en-US" sz="1500" b="0"/>
              <a:t>Higher Electric Vehicle (EV) adoption rates and more rate choices such as electrification rates</a:t>
            </a:r>
            <a:r>
              <a:rPr lang="en-US" sz="1500"/>
              <a:t> to reduce </a:t>
            </a:r>
            <a:r>
              <a:rPr lang="en-US" sz="1500" b="0"/>
              <a:t>bill impacts</a:t>
            </a:r>
          </a:p>
          <a:p>
            <a:pPr>
              <a:lnSpc>
                <a:spcPct val="100000"/>
              </a:lnSpc>
              <a:spcBef>
                <a:spcPts val="300"/>
              </a:spcBef>
              <a:spcAft>
                <a:spcPts val="300"/>
              </a:spcAft>
              <a:buFont typeface="Wingdings" panose="05000000000000000000" pitchFamily="2" charset="2"/>
              <a:buChar char="v"/>
            </a:pPr>
            <a:r>
              <a:rPr lang="en-US" sz="1500" b="1"/>
              <a:t>Inland, hotter climate zones</a:t>
            </a:r>
          </a:p>
          <a:p>
            <a:pPr lvl="1">
              <a:lnSpc>
                <a:spcPct val="100000"/>
              </a:lnSpc>
              <a:spcBef>
                <a:spcPts val="300"/>
              </a:spcBef>
              <a:spcAft>
                <a:spcPts val="300"/>
              </a:spcAft>
              <a:buFont typeface="Wingdings" panose="05000000000000000000" pitchFamily="2" charset="2"/>
              <a:buChar char="§"/>
            </a:pPr>
            <a:r>
              <a:rPr lang="en-US" sz="1500"/>
              <a:t>Greater affordability issues</a:t>
            </a:r>
          </a:p>
          <a:p>
            <a:pPr lvl="1">
              <a:lnSpc>
                <a:spcPct val="100000"/>
              </a:lnSpc>
              <a:spcBef>
                <a:spcPts val="300"/>
              </a:spcBef>
              <a:spcAft>
                <a:spcPts val="300"/>
              </a:spcAft>
              <a:buFont typeface="Wingdings" panose="05000000000000000000" pitchFamily="2" charset="2"/>
              <a:buChar char="§"/>
            </a:pPr>
            <a:r>
              <a:rPr lang="en-US" sz="1500"/>
              <a:t>Greater air conditioning needs resulting in greater average kilowatt-hour usage per month</a:t>
            </a:r>
          </a:p>
          <a:p>
            <a:pPr lvl="1">
              <a:spcBef>
                <a:spcPts val="300"/>
              </a:spcBef>
              <a:spcAft>
                <a:spcPts val="300"/>
              </a:spcAft>
              <a:buFont typeface="Wingdings" panose="05000000000000000000" pitchFamily="2" charset="2"/>
              <a:buChar char="§"/>
            </a:pPr>
            <a:r>
              <a:rPr lang="en-US" sz="1500"/>
              <a:t>Fewer resources to invest in solar + storage, yet more likely to pay more for service due to cost shifts from those who do invest</a:t>
            </a:r>
          </a:p>
          <a:p>
            <a:pPr>
              <a:lnSpc>
                <a:spcPct val="100000"/>
              </a:lnSpc>
              <a:spcBef>
                <a:spcPts val="300"/>
              </a:spcBef>
              <a:spcAft>
                <a:spcPts val="300"/>
              </a:spcAft>
              <a:buFont typeface="Wingdings" panose="05000000000000000000" pitchFamily="2" charset="2"/>
              <a:buChar char="v"/>
            </a:pPr>
            <a:r>
              <a:rPr lang="en-US" sz="1500" b="1"/>
              <a:t>What’s the narrative for the next several years? </a:t>
            </a:r>
          </a:p>
          <a:p>
            <a:pPr lvl="1">
              <a:lnSpc>
                <a:spcPct val="100000"/>
              </a:lnSpc>
              <a:spcBef>
                <a:spcPts val="300"/>
              </a:spcBef>
              <a:spcAft>
                <a:spcPts val="300"/>
              </a:spcAft>
              <a:buFont typeface="Wingdings" panose="05000000000000000000" pitchFamily="2" charset="2"/>
              <a:buChar char="§"/>
            </a:pPr>
            <a:r>
              <a:rPr lang="en-US" sz="1500"/>
              <a:t>Rates will continue to outpace inflation over the next few years due primarily to wildfire-related costs and NEM, although the new Net Billing Tariff (NBT) for rooftop solar should slow this increase somewhat.</a:t>
            </a:r>
            <a:endParaRPr lang="en-US" sz="1500" b="1"/>
          </a:p>
          <a:p>
            <a:pPr lvl="1">
              <a:lnSpc>
                <a:spcPct val="100000"/>
              </a:lnSpc>
              <a:spcBef>
                <a:spcPts val="300"/>
              </a:spcBef>
              <a:spcAft>
                <a:spcPts val="300"/>
              </a:spcAft>
              <a:buFont typeface="Wingdings" panose="05000000000000000000" pitchFamily="2" charset="2"/>
              <a:buChar char="§"/>
            </a:pPr>
            <a:r>
              <a:rPr lang="en-US" sz="1500"/>
              <a:t>EV sales momentum + greater electrification should lead to lower household energy costs for all--not just EV owners--but not during the period covered by the 2024 SB 695 Report (through 2027).</a:t>
            </a:r>
            <a:endParaRPr lang="en-US" sz="1500" b="0"/>
          </a:p>
        </p:txBody>
      </p:sp>
      <p:sp>
        <p:nvSpPr>
          <p:cNvPr id="9" name="Slide Number Placeholder 4">
            <a:extLst>
              <a:ext uri="{FF2B5EF4-FFF2-40B4-BE49-F238E27FC236}">
                <a16:creationId xmlns:a16="http://schemas.microsoft.com/office/drawing/2014/main" id="{04194C14-6B83-A928-C3BC-3FBBC91D0942}"/>
              </a:ext>
            </a:extLst>
          </p:cNvPr>
          <p:cNvSpPr>
            <a:spLocks noGrp="1"/>
          </p:cNvSpPr>
          <p:nvPr>
            <p:ph type="sldNum" sz="quarter" idx="12"/>
          </p:nvPr>
        </p:nvSpPr>
        <p:spPr>
          <a:xfrm>
            <a:off x="11199906" y="6400800"/>
            <a:ext cx="382493" cy="181909"/>
          </a:xfrm>
        </p:spPr>
        <p:txBody>
          <a:bodyPr/>
          <a:lstStyle/>
          <a:p>
            <a:pPr marL="0" marR="0" lvl="0" indent="0" algn="r" defTabSz="914400" rtl="0" eaLnBrk="1" fontAlgn="t" latinLnBrk="0" hangingPunct="1">
              <a:lnSpc>
                <a:spcPct val="100000"/>
              </a:lnSpc>
              <a:spcBef>
                <a:spcPts val="0"/>
              </a:spcBef>
              <a:spcAft>
                <a:spcPts val="60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600"/>
                </a:spcAft>
                <a:buClrTx/>
                <a:buSzTx/>
                <a:buFontTx/>
                <a:buNone/>
                <a:tabLst/>
                <a:defRPr/>
              </a:pPr>
              <a:t>43</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C5D6298A-C3DD-FAA9-6353-F3A1ED083ABD}"/>
              </a:ext>
            </a:extLst>
          </p:cNvPr>
          <p:cNvPicPr>
            <a:picLocks noChangeAspect="1"/>
          </p:cNvPicPr>
          <p:nvPr/>
        </p:nvPicPr>
        <p:blipFill>
          <a:blip r:embed="rId3"/>
          <a:stretch>
            <a:fillRect/>
          </a:stretch>
        </p:blipFill>
        <p:spPr>
          <a:xfrm>
            <a:off x="7569072" y="1062972"/>
            <a:ext cx="4267570" cy="4810161"/>
          </a:xfrm>
          <a:prstGeom prst="rect">
            <a:avLst/>
          </a:prstGeom>
        </p:spPr>
      </p:pic>
      <p:sp>
        <p:nvSpPr>
          <p:cNvPr id="6" name="TextBox 5">
            <a:extLst>
              <a:ext uri="{FF2B5EF4-FFF2-40B4-BE49-F238E27FC236}">
                <a16:creationId xmlns:a16="http://schemas.microsoft.com/office/drawing/2014/main" id="{4CAAA9F6-77CA-EFE8-F456-453DE60B3676}"/>
              </a:ext>
            </a:extLst>
          </p:cNvPr>
          <p:cNvSpPr txBox="1"/>
          <p:nvPr/>
        </p:nvSpPr>
        <p:spPr>
          <a:xfrm>
            <a:off x="7695196" y="5936378"/>
            <a:ext cx="4267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Areas in red are where electric and gas affordability impacts are highest.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entury Gothic" panose="020F0302020204030204"/>
                <a:ea typeface="+mn-ea"/>
                <a:cs typeface="+mn-cs"/>
              </a:rPr>
              <a:t>Source</a:t>
            </a:r>
            <a:r>
              <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rPr>
              <a:t>: 2022 CPUC Annual Affordability Report</a:t>
            </a:r>
          </a:p>
        </p:txBody>
      </p:sp>
    </p:spTree>
    <p:extLst>
      <p:ext uri="{BB962C8B-B14F-4D97-AF65-F5344CB8AC3E}">
        <p14:creationId xmlns:p14="http://schemas.microsoft.com/office/powerpoint/2010/main" val="2319256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3B47-5BFA-8234-5DFA-A8F42B48E4AA}"/>
              </a:ext>
            </a:extLst>
          </p:cNvPr>
          <p:cNvSpPr>
            <a:spLocks noGrp="1"/>
          </p:cNvSpPr>
          <p:nvPr>
            <p:ph type="title"/>
          </p:nvPr>
        </p:nvSpPr>
        <p:spPr>
          <a:xfrm>
            <a:off x="195252" y="61455"/>
            <a:ext cx="12141959" cy="663552"/>
          </a:xfrm>
        </p:spPr>
        <p:txBody>
          <a:bodyPr/>
          <a:lstStyle/>
          <a:p>
            <a:r>
              <a:rPr lang="en-US" sz="2800">
                <a:latin typeface="Gill Sans Nova" panose="020B0602020104020203" pitchFamily="34" charset="0"/>
              </a:rPr>
              <a:t>Forecasted Rate and Bill Trends </a:t>
            </a:r>
            <a:r>
              <a:rPr lang="en-US" sz="2400">
                <a:latin typeface="Gill Sans Nova" panose="020B0602020104020203" pitchFamily="34" charset="0"/>
              </a:rPr>
              <a:t>- </a:t>
            </a:r>
            <a:r>
              <a:rPr lang="en-US" sz="2000" i="1">
                <a:solidFill>
                  <a:schemeClr val="accent1"/>
                </a:solidFill>
                <a:latin typeface="Gill Sans Nova" panose="020B0602020104020203" pitchFamily="34" charset="0"/>
              </a:rPr>
              <a:t>Electric Bundled IOU </a:t>
            </a:r>
            <a:r>
              <a:rPr lang="en-US" sz="2000" i="1" u="sng">
                <a:solidFill>
                  <a:schemeClr val="accent1"/>
                </a:solidFill>
                <a:latin typeface="Gill Sans Nova" panose="020B0602020104020203" pitchFamily="34" charset="0"/>
              </a:rPr>
              <a:t>Residential </a:t>
            </a:r>
            <a:r>
              <a:rPr lang="en-US" sz="2000" i="1">
                <a:solidFill>
                  <a:schemeClr val="accent1"/>
                </a:solidFill>
                <a:latin typeface="Gill Sans Nova" panose="020B0602020104020203" pitchFamily="34" charset="0"/>
              </a:rPr>
              <a:t>Customers</a:t>
            </a:r>
            <a:r>
              <a:rPr lang="en-US" sz="2000">
                <a:latin typeface="Gill Sans Nova" panose="020B0602020104020203" pitchFamily="34" charset="0"/>
              </a:rPr>
              <a:t> </a:t>
            </a:r>
          </a:p>
        </p:txBody>
      </p:sp>
      <p:sp>
        <p:nvSpPr>
          <p:cNvPr id="4" name="Slide Number Placeholder 3">
            <a:extLst>
              <a:ext uri="{FF2B5EF4-FFF2-40B4-BE49-F238E27FC236}">
                <a16:creationId xmlns:a16="http://schemas.microsoft.com/office/drawing/2014/main" id="{67668083-D5BE-903F-F239-2C528E64B694}"/>
              </a:ext>
            </a:extLst>
          </p:cNvPr>
          <p:cNvSpPr>
            <a:spLocks noGrp="1"/>
          </p:cNvSpPr>
          <p:nvPr>
            <p:ph type="sldNum" sz="quarter" idx="12"/>
          </p:nvPr>
        </p:nvSpPr>
        <p:spPr/>
        <p:txBody>
          <a:bodyPr/>
          <a:lstStyle/>
          <a:p>
            <a:fld id="{1C4126A1-9282-4A82-AC02-A59AF4A969C8}" type="slidenum">
              <a:rPr lang="en-US" smtClean="0"/>
              <a:t>44</a:t>
            </a:fld>
            <a:endParaRPr lang="en-US"/>
          </a:p>
        </p:txBody>
      </p:sp>
      <p:sp>
        <p:nvSpPr>
          <p:cNvPr id="6" name="Content Placeholder 3">
            <a:extLst>
              <a:ext uri="{FF2B5EF4-FFF2-40B4-BE49-F238E27FC236}">
                <a16:creationId xmlns:a16="http://schemas.microsoft.com/office/drawing/2014/main" id="{AA21593F-ECCA-49A4-A8E3-9DA030B87C29}"/>
              </a:ext>
            </a:extLst>
          </p:cNvPr>
          <p:cNvSpPr txBox="1">
            <a:spLocks/>
          </p:cNvSpPr>
          <p:nvPr/>
        </p:nvSpPr>
        <p:spPr>
          <a:xfrm>
            <a:off x="7843932" y="1213791"/>
            <a:ext cx="4152816" cy="2148105"/>
          </a:xfrm>
          <a:prstGeom prst="rect">
            <a:avLst/>
          </a:prstGeom>
        </p:spPr>
        <p:style>
          <a:lnRef idx="1">
            <a:schemeClr val="accent2"/>
          </a:lnRef>
          <a:fillRef idx="2">
            <a:schemeClr val="accent2"/>
          </a:fillRef>
          <a:effectRef idx="1">
            <a:schemeClr val="accent2"/>
          </a:effectRef>
          <a:fontRef idx="minor">
            <a:schemeClr val="dk1"/>
          </a:fontRef>
        </p:style>
        <p:txBody>
          <a:bodyPr vert="horz" lIns="0" tIns="45720" rIns="91440" bIns="45720" rtlCol="0" anchor="t">
            <a:noAutofit/>
          </a:bodyPr>
          <a:lstStyle>
            <a:lvl1pPr marL="233363" indent="-233363" algn="l" defTabSz="914400" rtl="0" eaLnBrk="1" latinLnBrk="0" hangingPunct="1">
              <a:lnSpc>
                <a:spcPct val="90000"/>
              </a:lnSpc>
              <a:spcBef>
                <a:spcPts val="1000"/>
              </a:spcBef>
              <a:buFont typeface="Arial" panose="020B0604020202020204" pitchFamily="34" charset="0"/>
              <a:buChar char="•"/>
              <a:tabLst/>
              <a:defRPr sz="2200" kern="1200">
                <a:solidFill>
                  <a:schemeClr val="tx2"/>
                </a:solidFill>
                <a:latin typeface="+mn-lt"/>
                <a:ea typeface="+mn-ea"/>
                <a:cs typeface="+mn-cs"/>
              </a:defRPr>
            </a:lvl1pPr>
            <a:lvl2pPr marL="514350" indent="-227013"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2pPr>
            <a:lvl3pPr marL="747713" indent="-17303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3pPr>
            <a:lvl4pPr marL="1028700" indent="-15398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4pPr>
            <a:lvl5pPr marL="1201738" indent="-166688"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ll Sans Nova" panose="020B0602020104020203" pitchFamily="34" charset="0"/>
              </a:rPr>
              <a:t>Between year-end 2023 and year-end 2027, electric bundled customer residential average rates are expected to rise about:</a:t>
            </a:r>
          </a:p>
          <a:p>
            <a:pPr lvl="1" indent="-226695"/>
            <a:r>
              <a:rPr lang="en-US" sz="1600" b="1">
                <a:latin typeface="Gill Sans Nova" panose="020B0602020104020203" pitchFamily="34" charset="0"/>
              </a:rPr>
              <a:t>PG&amp;E</a:t>
            </a:r>
            <a:r>
              <a:rPr lang="en-US" sz="1600">
                <a:latin typeface="Gill Sans Nova" panose="020B0602020104020203" pitchFamily="34" charset="0"/>
              </a:rPr>
              <a:t> – </a:t>
            </a:r>
            <a:r>
              <a:rPr lang="en-US" sz="1600">
                <a:solidFill>
                  <a:srgbClr val="FF0000"/>
                </a:solidFill>
                <a:latin typeface="Gill Sans Nova" panose="020B0602020104020203" pitchFamily="34" charset="0"/>
              </a:rPr>
              <a:t>10.8% </a:t>
            </a:r>
            <a:r>
              <a:rPr lang="en-US" sz="1600">
                <a:latin typeface="Gill Sans Nova" panose="020B0602020104020203" pitchFamily="34" charset="0"/>
              </a:rPr>
              <a:t>annually</a:t>
            </a:r>
          </a:p>
          <a:p>
            <a:pPr lvl="1" indent="-226695"/>
            <a:r>
              <a:rPr lang="en-US" sz="1600" b="1">
                <a:latin typeface="Gill Sans Nova" panose="020B0602020104020203" pitchFamily="34" charset="0"/>
              </a:rPr>
              <a:t>SCE </a:t>
            </a:r>
            <a:r>
              <a:rPr lang="en-US" sz="1600">
                <a:latin typeface="Gill Sans Nova" panose="020B0602020104020203" pitchFamily="34" charset="0"/>
              </a:rPr>
              <a:t>– </a:t>
            </a:r>
            <a:r>
              <a:rPr lang="en-US" sz="1600">
                <a:solidFill>
                  <a:srgbClr val="FF0000"/>
                </a:solidFill>
                <a:latin typeface="Gill Sans Nova" panose="020B0602020104020203" pitchFamily="34" charset="0"/>
              </a:rPr>
              <a:t>6.8% </a:t>
            </a:r>
            <a:r>
              <a:rPr lang="en-US" sz="1600">
                <a:latin typeface="Gill Sans Nova" panose="020B0602020104020203" pitchFamily="34" charset="0"/>
              </a:rPr>
              <a:t>annually</a:t>
            </a:r>
          </a:p>
          <a:p>
            <a:pPr lvl="1" indent="-226695"/>
            <a:r>
              <a:rPr lang="en-US" sz="1600" b="1">
                <a:latin typeface="Gill Sans Nova" panose="020B0602020104020203" pitchFamily="34" charset="0"/>
              </a:rPr>
              <a:t>SDG&amp;E </a:t>
            </a:r>
            <a:r>
              <a:rPr lang="en-US" sz="1600">
                <a:latin typeface="Gill Sans Nova" panose="020B0602020104020203" pitchFamily="34" charset="0"/>
              </a:rPr>
              <a:t>– </a:t>
            </a:r>
            <a:r>
              <a:rPr lang="en-US" sz="1600">
                <a:solidFill>
                  <a:srgbClr val="FF0000"/>
                </a:solidFill>
                <a:latin typeface="Gill Sans Nova" panose="020B0602020104020203" pitchFamily="34" charset="0"/>
              </a:rPr>
              <a:t>5.6%</a:t>
            </a:r>
            <a:r>
              <a:rPr lang="en-US" sz="1600">
                <a:latin typeface="Gill Sans Nova" panose="020B0602020104020203" pitchFamily="34" charset="0"/>
              </a:rPr>
              <a:t> annually</a:t>
            </a:r>
          </a:p>
          <a:p>
            <a:pPr marL="6668" indent="0">
              <a:buNone/>
            </a:pPr>
            <a:r>
              <a:rPr lang="en-US" sz="1600">
                <a:latin typeface="Gill Sans Nova" panose="020B0602020104020203" pitchFamily="34" charset="0"/>
              </a:rPr>
              <a:t>This is in comparison to an assumed inflation rate of 2.6%.</a:t>
            </a:r>
          </a:p>
        </p:txBody>
      </p:sp>
      <p:pic>
        <p:nvPicPr>
          <p:cNvPr id="5" name="Picture 4" descr="A graph of a blue line&#10;&#10;Description automatically generated with medium confidence">
            <a:extLst>
              <a:ext uri="{FF2B5EF4-FFF2-40B4-BE49-F238E27FC236}">
                <a16:creationId xmlns:a16="http://schemas.microsoft.com/office/drawing/2014/main" id="{1934D889-A091-A4F2-704E-4C39B4C51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2672"/>
            <a:ext cx="7768684" cy="2646315"/>
          </a:xfrm>
          <a:prstGeom prst="rect">
            <a:avLst/>
          </a:prstGeom>
        </p:spPr>
      </p:pic>
      <p:pic>
        <p:nvPicPr>
          <p:cNvPr id="11" name="Picture 10" descr="A graph of different colored bars&#10;&#10;Description automatically generated with medium confidence">
            <a:extLst>
              <a:ext uri="{FF2B5EF4-FFF2-40B4-BE49-F238E27FC236}">
                <a16:creationId xmlns:a16="http://schemas.microsoft.com/office/drawing/2014/main" id="{C193D319-8669-0E01-A05F-EC68B8459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52" y="3787029"/>
            <a:ext cx="7573432" cy="2728659"/>
          </a:xfrm>
          <a:prstGeom prst="rect">
            <a:avLst/>
          </a:prstGeom>
        </p:spPr>
      </p:pic>
      <p:sp>
        <p:nvSpPr>
          <p:cNvPr id="12" name="Content Placeholder 3">
            <a:extLst>
              <a:ext uri="{FF2B5EF4-FFF2-40B4-BE49-F238E27FC236}">
                <a16:creationId xmlns:a16="http://schemas.microsoft.com/office/drawing/2014/main" id="{B6A3B142-B759-E1DB-8C91-EEA219406CD2}"/>
              </a:ext>
            </a:extLst>
          </p:cNvPr>
          <p:cNvSpPr txBox="1">
            <a:spLocks/>
          </p:cNvSpPr>
          <p:nvPr/>
        </p:nvSpPr>
        <p:spPr>
          <a:xfrm>
            <a:off x="7843932" y="3581245"/>
            <a:ext cx="4152816" cy="3140229"/>
          </a:xfrm>
          <a:prstGeom prst="rect">
            <a:avLst/>
          </a:prstGeom>
        </p:spPr>
        <p:style>
          <a:lnRef idx="1">
            <a:schemeClr val="accent1"/>
          </a:lnRef>
          <a:fillRef idx="2">
            <a:schemeClr val="accent1"/>
          </a:fillRef>
          <a:effectRef idx="1">
            <a:schemeClr val="accent1"/>
          </a:effectRef>
          <a:fontRef idx="minor">
            <a:schemeClr val="dk1"/>
          </a:fontRef>
        </p:style>
        <p:txBody>
          <a:bodyPr vert="horz" lIns="0" tIns="45720" rIns="91440" bIns="45720" rtlCol="0" anchor="t">
            <a:noAutofit/>
          </a:bodyPr>
          <a:lstStyle>
            <a:lvl1pPr marL="233363" indent="-233363" algn="l" defTabSz="914400" rtl="0" eaLnBrk="1" latinLnBrk="0" hangingPunct="1">
              <a:lnSpc>
                <a:spcPct val="90000"/>
              </a:lnSpc>
              <a:spcBef>
                <a:spcPts val="1000"/>
              </a:spcBef>
              <a:buFont typeface="Arial" panose="020B0604020202020204" pitchFamily="34" charset="0"/>
              <a:buChar char="•"/>
              <a:tabLst/>
              <a:defRPr sz="2200" kern="1200">
                <a:solidFill>
                  <a:schemeClr val="tx2"/>
                </a:solidFill>
                <a:latin typeface="+mn-lt"/>
                <a:ea typeface="+mn-ea"/>
                <a:cs typeface="+mn-cs"/>
              </a:defRPr>
            </a:lvl1pPr>
            <a:lvl2pPr marL="514350" indent="-227013"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2pPr>
            <a:lvl3pPr marL="747713" indent="-17303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3pPr>
            <a:lvl4pPr marL="1028700" indent="-15398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4pPr>
            <a:lvl5pPr marL="1201738" indent="-166688"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ll Sans Nova" panose="020B0602020104020203" pitchFamily="34" charset="0"/>
              </a:rPr>
              <a:t>Between year-end 2023 and year-end 2027, electric bundled customer residential average monthly bills are expected to rise for moderate (mod) and hot climate zones about:</a:t>
            </a:r>
          </a:p>
          <a:p>
            <a:pPr marL="0" indent="0">
              <a:buNone/>
            </a:pPr>
            <a:endParaRPr lang="en-US" sz="1600">
              <a:latin typeface="Gill Sans Nova" panose="020B0602020104020203" pitchFamily="34" charset="0"/>
            </a:endParaRPr>
          </a:p>
          <a:p>
            <a:pPr lvl="1" indent="-226695"/>
            <a:r>
              <a:rPr lang="en-US" sz="1600" b="1">
                <a:latin typeface="Gill Sans Nova" panose="020B0602020104020203" pitchFamily="34" charset="0"/>
              </a:rPr>
              <a:t>PG&amp;E</a:t>
            </a:r>
            <a:r>
              <a:rPr lang="en-US" sz="1600">
                <a:latin typeface="Gill Sans Nova" panose="020B0602020104020203" pitchFamily="34" charset="0"/>
              </a:rPr>
              <a:t> Non-CARE – </a:t>
            </a:r>
            <a:r>
              <a:rPr lang="en-US" sz="1600">
                <a:solidFill>
                  <a:srgbClr val="FF0000"/>
                </a:solidFill>
                <a:latin typeface="Gill Sans Nova" panose="020B0602020104020203" pitchFamily="34" charset="0"/>
              </a:rPr>
              <a:t>$85 mod / $120 hot</a:t>
            </a:r>
          </a:p>
          <a:p>
            <a:pPr lvl="1" indent="-226695"/>
            <a:r>
              <a:rPr lang="en-US" sz="1600" b="1">
                <a:latin typeface="Gill Sans Nova" panose="020B0602020104020203" pitchFamily="34" charset="0"/>
              </a:rPr>
              <a:t>PG&amp;E</a:t>
            </a:r>
            <a:r>
              <a:rPr lang="en-US" sz="1600">
                <a:latin typeface="Gill Sans Nova" panose="020B0602020104020203" pitchFamily="34" charset="0"/>
              </a:rPr>
              <a:t> CARE – </a:t>
            </a:r>
            <a:r>
              <a:rPr lang="en-US" sz="1600">
                <a:solidFill>
                  <a:srgbClr val="FF0000"/>
                </a:solidFill>
                <a:latin typeface="Gill Sans Nova" panose="020B0602020104020203" pitchFamily="34" charset="0"/>
              </a:rPr>
              <a:t>$55 mod / $75 hot</a:t>
            </a:r>
          </a:p>
          <a:p>
            <a:pPr lvl="1" indent="-226695"/>
            <a:r>
              <a:rPr lang="en-US" sz="1600" b="1">
                <a:latin typeface="Gill Sans Nova" panose="020B0602020104020203" pitchFamily="34" charset="0"/>
              </a:rPr>
              <a:t>SCE</a:t>
            </a:r>
            <a:r>
              <a:rPr lang="en-US" sz="1600">
                <a:latin typeface="Gill Sans Nova" panose="020B0602020104020203" pitchFamily="34" charset="0"/>
              </a:rPr>
              <a:t> Non-CARE–  </a:t>
            </a:r>
            <a:r>
              <a:rPr lang="en-US" sz="1600">
                <a:solidFill>
                  <a:srgbClr val="FF0000"/>
                </a:solidFill>
                <a:latin typeface="Gill Sans Nova" panose="020B0602020104020203" pitchFamily="34" charset="0"/>
              </a:rPr>
              <a:t>$40 mod / $60 hot</a:t>
            </a:r>
          </a:p>
          <a:p>
            <a:pPr lvl="1" indent="-226695"/>
            <a:r>
              <a:rPr lang="en-US" sz="1600" b="1">
                <a:latin typeface="Gill Sans Nova" panose="020B0602020104020203" pitchFamily="34" charset="0"/>
              </a:rPr>
              <a:t>SCE </a:t>
            </a:r>
            <a:r>
              <a:rPr lang="en-US" sz="1600">
                <a:latin typeface="Gill Sans Nova" panose="020B0602020104020203" pitchFamily="34" charset="0"/>
              </a:rPr>
              <a:t>CARE – </a:t>
            </a:r>
            <a:r>
              <a:rPr lang="en-US" sz="1600">
                <a:solidFill>
                  <a:srgbClr val="FF0000"/>
                </a:solidFill>
                <a:latin typeface="Gill Sans Nova" panose="020B0602020104020203" pitchFamily="34" charset="0"/>
              </a:rPr>
              <a:t>$25 mod / $40 hot</a:t>
            </a:r>
          </a:p>
          <a:p>
            <a:pPr lvl="1" indent="-226695"/>
            <a:r>
              <a:rPr lang="en-US" sz="1600" b="1">
                <a:latin typeface="Gill Sans Nova" panose="020B0602020104020203" pitchFamily="34" charset="0"/>
              </a:rPr>
              <a:t>SDG&amp;E </a:t>
            </a:r>
            <a:r>
              <a:rPr lang="en-US" sz="1600">
                <a:latin typeface="Gill Sans Nova" panose="020B0602020104020203" pitchFamily="34" charset="0"/>
              </a:rPr>
              <a:t>Non-CARE – </a:t>
            </a:r>
            <a:r>
              <a:rPr lang="en-US" sz="1600">
                <a:solidFill>
                  <a:srgbClr val="FF0000"/>
                </a:solidFill>
                <a:latin typeface="Gill Sans Nova" panose="020B0602020104020203" pitchFamily="34" charset="0"/>
              </a:rPr>
              <a:t>$45 mod / $55 hot</a:t>
            </a:r>
          </a:p>
          <a:p>
            <a:pPr lvl="1" indent="-226695"/>
            <a:r>
              <a:rPr lang="en-US" sz="1600" b="1">
                <a:latin typeface="Gill Sans Nova" panose="020B0602020104020203" pitchFamily="34" charset="0"/>
              </a:rPr>
              <a:t>SDG&amp;E</a:t>
            </a:r>
            <a:r>
              <a:rPr lang="en-US" sz="1600">
                <a:latin typeface="Gill Sans Nova" panose="020B0602020104020203" pitchFamily="34" charset="0"/>
              </a:rPr>
              <a:t> CARE – </a:t>
            </a:r>
            <a:r>
              <a:rPr lang="en-US" sz="1600">
                <a:solidFill>
                  <a:srgbClr val="FF0000"/>
                </a:solidFill>
                <a:latin typeface="Gill Sans Nova" panose="020B0602020104020203" pitchFamily="34" charset="0"/>
              </a:rPr>
              <a:t>$30 mod / $35 hot</a:t>
            </a:r>
          </a:p>
          <a:p>
            <a:pPr lvl="1" indent="-226695"/>
            <a:endParaRPr lang="en-US" sz="1600" b="1">
              <a:latin typeface="Gill Sans Nova" panose="020B0602020104020203" pitchFamily="34" charset="0"/>
            </a:endParaRPr>
          </a:p>
          <a:p>
            <a:pPr marL="287655" lvl="1" indent="0">
              <a:buNone/>
            </a:pPr>
            <a:endParaRPr lang="en-US" sz="1800">
              <a:latin typeface="Gill Sans Nova" panose="020B0602020104020203" pitchFamily="34" charset="0"/>
            </a:endParaRPr>
          </a:p>
          <a:p>
            <a:pPr marL="6668" indent="0">
              <a:buNone/>
            </a:pPr>
            <a:r>
              <a:rPr lang="en-US" sz="1600">
                <a:latin typeface="Gill Sans Nova" panose="020B0602020104020203" pitchFamily="34" charset="0"/>
              </a:rPr>
              <a:t>T</a:t>
            </a:r>
          </a:p>
        </p:txBody>
      </p:sp>
    </p:spTree>
    <p:extLst>
      <p:ext uri="{BB962C8B-B14F-4D97-AF65-F5344CB8AC3E}">
        <p14:creationId xmlns:p14="http://schemas.microsoft.com/office/powerpoint/2010/main" val="1288262038"/>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3D34-9CA1-2AA0-ED4A-DED410494B88}"/>
              </a:ext>
            </a:extLst>
          </p:cNvPr>
          <p:cNvSpPr>
            <a:spLocks noGrp="1"/>
          </p:cNvSpPr>
          <p:nvPr>
            <p:ph type="title"/>
          </p:nvPr>
        </p:nvSpPr>
        <p:spPr>
          <a:xfrm>
            <a:off x="609600" y="147411"/>
            <a:ext cx="10972800" cy="1325563"/>
          </a:xfrm>
        </p:spPr>
        <p:txBody>
          <a:bodyPr/>
          <a:lstStyle/>
          <a:p>
            <a:r>
              <a:rPr lang="en-US" sz="2800" b="0">
                <a:solidFill>
                  <a:srgbClr val="000000"/>
                </a:solidFill>
                <a:latin typeface="Gill Sans Nova" panose="020B0602020104020203" pitchFamily="34" charset="0"/>
              </a:rPr>
              <a:t>Brief History of the Disconnections Rulemaking and </a:t>
            </a:r>
            <a:br>
              <a:rPr lang="en-US" sz="2800" b="0">
                <a:solidFill>
                  <a:srgbClr val="000000"/>
                </a:solidFill>
                <a:latin typeface="Gill Sans Nova" panose="020B0602020104020203" pitchFamily="34" charset="0"/>
              </a:rPr>
            </a:br>
            <a:r>
              <a:rPr lang="en-US" sz="2800" b="0">
                <a:solidFill>
                  <a:srgbClr val="000000"/>
                </a:solidFill>
                <a:latin typeface="Gill Sans Nova" panose="020B0602020104020203" pitchFamily="34" charset="0"/>
              </a:rPr>
              <a:t>California Senate Bill 598 </a:t>
            </a:r>
            <a:endParaRPr lang="en-US" sz="2000">
              <a:latin typeface="Gill Sans Nova" panose="020B0602020104020203" pitchFamily="34" charset="0"/>
            </a:endParaRPr>
          </a:p>
        </p:txBody>
      </p:sp>
      <p:sp>
        <p:nvSpPr>
          <p:cNvPr id="3" name="Content Placeholder 2">
            <a:extLst>
              <a:ext uri="{FF2B5EF4-FFF2-40B4-BE49-F238E27FC236}">
                <a16:creationId xmlns:a16="http://schemas.microsoft.com/office/drawing/2014/main" id="{31D9A483-0099-A606-33A9-D662440C5DB6}"/>
              </a:ext>
            </a:extLst>
          </p:cNvPr>
          <p:cNvSpPr>
            <a:spLocks noGrp="1"/>
          </p:cNvSpPr>
          <p:nvPr>
            <p:ph idx="1"/>
          </p:nvPr>
        </p:nvSpPr>
        <p:spPr>
          <a:xfrm>
            <a:off x="609600" y="1705156"/>
            <a:ext cx="11593285" cy="4329567"/>
          </a:xfrm>
        </p:spPr>
        <p:txBody>
          <a:bodyPr vert="horz" lIns="0" tIns="45720" rIns="91440" bIns="45720" rtlCol="0" anchor="t">
            <a:noAutofit/>
          </a:bodyPr>
          <a:lstStyle/>
          <a:p>
            <a:r>
              <a:rPr lang="en-US" sz="1700" b="1">
                <a:solidFill>
                  <a:srgbClr val="000000"/>
                </a:solidFill>
                <a:latin typeface="Gill Sans Nova" panose="020B0602020104020203" pitchFamily="34" charset="0"/>
              </a:rPr>
              <a:t>Senate Bill 598: </a:t>
            </a:r>
            <a:r>
              <a:rPr lang="en-US" sz="1700">
                <a:solidFill>
                  <a:srgbClr val="000000"/>
                </a:solidFill>
                <a:latin typeface="Gill Sans Nova" panose="020B0602020104020203" pitchFamily="34" charset="0"/>
              </a:rPr>
              <a:t>Passed in 2017 and requires the CPUC to develop an annual report on residential and household gas and electric disconnections </a:t>
            </a:r>
          </a:p>
          <a:p>
            <a:r>
              <a:rPr lang="en-US" sz="1700" b="1">
                <a:solidFill>
                  <a:srgbClr val="000000"/>
                </a:solidFill>
                <a:latin typeface="Gill Sans Nova" panose="020B0602020104020203" pitchFamily="34" charset="0"/>
              </a:rPr>
              <a:t>R.18-07-005:</a:t>
            </a:r>
            <a:r>
              <a:rPr lang="en-US" sz="1700">
                <a:solidFill>
                  <a:srgbClr val="000000"/>
                </a:solidFill>
                <a:latin typeface="Gill Sans Nova" panose="020B0602020104020203" pitchFamily="34" charset="0"/>
              </a:rPr>
              <a:t> Disconnections Rulemaking launches in July 2018.</a:t>
            </a:r>
          </a:p>
          <a:p>
            <a:r>
              <a:rPr lang="en-US" sz="1700">
                <a:solidFill>
                  <a:srgbClr val="000000"/>
                </a:solidFill>
                <a:latin typeface="Gill Sans Nova" panose="020B0602020104020203" pitchFamily="34" charset="0"/>
              </a:rPr>
              <a:t>Goal to consider new approaches to reducing disconnections, speeding up reconnections, and improving energy access for residential customers</a:t>
            </a:r>
          </a:p>
          <a:p>
            <a:r>
              <a:rPr lang="en-US" sz="1700">
                <a:solidFill>
                  <a:srgbClr val="000000"/>
                </a:solidFill>
                <a:latin typeface="Gill Sans Nova" panose="020B0602020104020203" pitchFamily="34" charset="0"/>
              </a:rPr>
              <a:t>Disconnections rate caps established – as of 2024, the disconnection rate targets are: </a:t>
            </a:r>
          </a:p>
          <a:p>
            <a:pPr lvl="1"/>
            <a:r>
              <a:rPr lang="en-US" sz="1400">
                <a:solidFill>
                  <a:srgbClr val="000000"/>
                </a:solidFill>
                <a:latin typeface="Gill Sans Nova" panose="020B0602020104020203" pitchFamily="34" charset="0"/>
              </a:rPr>
              <a:t>Pacific Gas &amp; Electric Company (PG&amp;E): 3.5%</a:t>
            </a:r>
          </a:p>
          <a:p>
            <a:pPr lvl="1"/>
            <a:r>
              <a:rPr lang="en-US" sz="1400">
                <a:solidFill>
                  <a:srgbClr val="000000"/>
                </a:solidFill>
                <a:latin typeface="Gill Sans Nova" panose="020B0602020104020203" pitchFamily="34" charset="0"/>
              </a:rPr>
              <a:t>Southern California Edison (SCE): 4%</a:t>
            </a:r>
          </a:p>
          <a:p>
            <a:pPr lvl="1"/>
            <a:r>
              <a:rPr lang="en-US" sz="1400">
                <a:solidFill>
                  <a:srgbClr val="000000"/>
                </a:solidFill>
                <a:latin typeface="Gill Sans Nova" panose="020B0602020104020203" pitchFamily="34" charset="0"/>
              </a:rPr>
              <a:t>San Diego Gas &amp; Electric Company (SDG&amp;E): 3%</a:t>
            </a:r>
          </a:p>
          <a:p>
            <a:pPr lvl="1"/>
            <a:r>
              <a:rPr lang="en-US" sz="1400">
                <a:solidFill>
                  <a:srgbClr val="000000"/>
                </a:solidFill>
                <a:latin typeface="Gill Sans Nova" panose="020B0602020104020203" pitchFamily="34" charset="0"/>
              </a:rPr>
              <a:t>Southern California Gas Company (SoCalGas): 2% </a:t>
            </a:r>
          </a:p>
          <a:p>
            <a:r>
              <a:rPr lang="en-US" sz="1700">
                <a:solidFill>
                  <a:srgbClr val="000000"/>
                </a:solidFill>
                <a:latin typeface="Gill Sans Nova" panose="020B0602020104020203" pitchFamily="34" charset="0"/>
              </a:rPr>
              <a:t>Covid-19: Moratorium on Residential and Small Business Customer Disconnections and Arrearage Relief</a:t>
            </a:r>
          </a:p>
          <a:p>
            <a:r>
              <a:rPr lang="en-US" sz="1700">
                <a:solidFill>
                  <a:srgbClr val="000000"/>
                </a:solidFill>
                <a:latin typeface="Gill Sans Nova" panose="020B0602020104020203" pitchFamily="34" charset="0"/>
              </a:rPr>
              <a:t>Residential disconnections have increased since May 2023</a:t>
            </a:r>
          </a:p>
          <a:p>
            <a:r>
              <a:rPr lang="en-US" sz="1700">
                <a:solidFill>
                  <a:srgbClr val="000000"/>
                </a:solidFill>
                <a:latin typeface="Gill Sans Nova" panose="020B0602020104020203" pitchFamily="34" charset="0"/>
              </a:rPr>
              <a:t>Other rulemaking accomplishments – Arrearage Management Plan, Percentage of Income Payment Plan pilot, Community-Based Organization Arrearage Management pilot</a:t>
            </a:r>
          </a:p>
          <a:p>
            <a:r>
              <a:rPr lang="en-US" sz="1700">
                <a:solidFill>
                  <a:srgbClr val="000000"/>
                </a:solidFill>
                <a:latin typeface="Gill Sans Nova" panose="020B0602020104020203" pitchFamily="34" charset="0"/>
              </a:rPr>
              <a:t>Current issues with arrearages</a:t>
            </a:r>
          </a:p>
          <a:p>
            <a:endParaRPr lang="en-US">
              <a:latin typeface="Gill Sans Nova" panose="020B0602020104020203" pitchFamily="34" charset="0"/>
            </a:endParaRPr>
          </a:p>
        </p:txBody>
      </p:sp>
      <p:sp>
        <p:nvSpPr>
          <p:cNvPr id="4" name="Slide Number Placeholder 3">
            <a:extLst>
              <a:ext uri="{FF2B5EF4-FFF2-40B4-BE49-F238E27FC236}">
                <a16:creationId xmlns:a16="http://schemas.microsoft.com/office/drawing/2014/main" id="{0EC560EB-4F2D-0C95-7CB9-8BF1F2CF6040}"/>
              </a:ext>
            </a:extLst>
          </p:cNvPr>
          <p:cNvSpPr>
            <a:spLocks noGrp="1"/>
          </p:cNvSpPr>
          <p:nvPr>
            <p:ph type="sldNum" sz="quarter" idx="12"/>
          </p:nvPr>
        </p:nvSpPr>
        <p:spPr/>
        <p:txBody>
          <a:bodyPr/>
          <a:lstStyle/>
          <a:p>
            <a:fld id="{1C4126A1-9282-4A82-AC02-A59AF4A969C8}" type="slidenum">
              <a:rPr lang="en-US" smtClean="0"/>
              <a:t>45</a:t>
            </a:fld>
            <a:endParaRPr lang="en-US"/>
          </a:p>
        </p:txBody>
      </p:sp>
    </p:spTree>
    <p:extLst>
      <p:ext uri="{BB962C8B-B14F-4D97-AF65-F5344CB8AC3E}">
        <p14:creationId xmlns:p14="http://schemas.microsoft.com/office/powerpoint/2010/main" val="4855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A71C-B828-5623-4D05-A251AB90C9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E05603-3949-84E5-542F-749EB10DAD46}"/>
              </a:ext>
            </a:extLst>
          </p:cNvPr>
          <p:cNvSpPr>
            <a:spLocks noGrp="1"/>
          </p:cNvSpPr>
          <p:nvPr>
            <p:ph type="title"/>
          </p:nvPr>
        </p:nvSpPr>
        <p:spPr>
          <a:xfrm>
            <a:off x="2126165" y="2910297"/>
            <a:ext cx="9601200" cy="2327002"/>
          </a:xfrm>
        </p:spPr>
        <p:txBody>
          <a:bodyPr/>
          <a:lstStyle/>
          <a:p>
            <a:pPr algn="ctr"/>
            <a:endParaRPr lang="en-US"/>
          </a:p>
        </p:txBody>
      </p:sp>
      <p:sp>
        <p:nvSpPr>
          <p:cNvPr id="4" name="Slide Number Placeholder 3">
            <a:extLst>
              <a:ext uri="{FF2B5EF4-FFF2-40B4-BE49-F238E27FC236}">
                <a16:creationId xmlns:a16="http://schemas.microsoft.com/office/drawing/2014/main" id="{B6B6167F-9320-8F83-DC03-4E8C70E2A2B2}"/>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7" name="Picture 6" descr="One glowing light bulb among other light bulbs">
            <a:extLst>
              <a:ext uri="{FF2B5EF4-FFF2-40B4-BE49-F238E27FC236}">
                <a16:creationId xmlns:a16="http://schemas.microsoft.com/office/drawing/2014/main" id="{88D633B6-C542-6702-59E9-B7C7128A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155474"/>
          </a:xfrm>
          <a:prstGeom prst="rect">
            <a:avLst/>
          </a:prstGeom>
        </p:spPr>
      </p:pic>
      <p:sp>
        <p:nvSpPr>
          <p:cNvPr id="9" name="TextBox 8">
            <a:extLst>
              <a:ext uri="{FF2B5EF4-FFF2-40B4-BE49-F238E27FC236}">
                <a16:creationId xmlns:a16="http://schemas.microsoft.com/office/drawing/2014/main" id="{DABD54FB-9CE0-D992-AC77-A0498CD936AE}"/>
              </a:ext>
            </a:extLst>
          </p:cNvPr>
          <p:cNvSpPr txBox="1"/>
          <p:nvPr/>
        </p:nvSpPr>
        <p:spPr>
          <a:xfrm>
            <a:off x="5350214" y="2630985"/>
            <a:ext cx="623218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DAA2">
                    <a:lumMod val="75000"/>
                  </a:srgbClr>
                </a:solidFill>
                <a:effectLst/>
                <a:uLnTx/>
                <a:uFillTx/>
                <a:latin typeface="Gill Sans Nova" panose="020B0602020104020203" pitchFamily="34" charset="0"/>
                <a:ea typeface="+mn-ea"/>
                <a:cs typeface="+mn-cs"/>
              </a:rPr>
              <a:t>California Arrearage Data Collection and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DAA2">
                  <a:lumMod val="75000"/>
                </a:srgbClr>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3261251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4D45-5A67-03D0-163A-2B2DF137182A}"/>
              </a:ext>
            </a:extLst>
          </p:cNvPr>
          <p:cNvSpPr>
            <a:spLocks noGrp="1"/>
          </p:cNvSpPr>
          <p:nvPr>
            <p:ph type="title"/>
          </p:nvPr>
        </p:nvSpPr>
        <p:spPr>
          <a:xfrm>
            <a:off x="410817" y="690"/>
            <a:ext cx="10972800" cy="1325563"/>
          </a:xfrm>
        </p:spPr>
        <p:txBody>
          <a:bodyPr/>
          <a:lstStyle/>
          <a:p>
            <a:r>
              <a:rPr lang="en-US" sz="2400">
                <a:latin typeface="Gill Sans Nova" panose="020B0602020104020203" pitchFamily="34" charset="0"/>
              </a:rPr>
              <a:t>Arrearages and </a:t>
            </a:r>
            <a:r>
              <a:rPr lang="en-US" sz="2400" err="1">
                <a:latin typeface="Gill Sans Nova" panose="020B0602020104020203" pitchFamily="34" charset="0"/>
              </a:rPr>
              <a:t>Uncollectibles</a:t>
            </a:r>
            <a:r>
              <a:rPr lang="en-US" sz="2400">
                <a:latin typeface="Gill Sans Nova" panose="020B0602020104020203" pitchFamily="34" charset="0"/>
              </a:rPr>
              <a:t> Have Accumulated Significantly Since the COVID-19 Outbreak in March 2020</a:t>
            </a:r>
            <a:endParaRPr lang="en-US" sz="3200">
              <a:latin typeface="Gill Sans Nova" panose="020B0602020104020203" pitchFamily="34" charset="0"/>
            </a:endParaRPr>
          </a:p>
        </p:txBody>
      </p:sp>
      <p:sp>
        <p:nvSpPr>
          <p:cNvPr id="3" name="Content Placeholder 2">
            <a:extLst>
              <a:ext uri="{FF2B5EF4-FFF2-40B4-BE49-F238E27FC236}">
                <a16:creationId xmlns:a16="http://schemas.microsoft.com/office/drawing/2014/main" id="{E9877DA3-331A-5F79-342B-03DE4276B5A4}"/>
              </a:ext>
            </a:extLst>
          </p:cNvPr>
          <p:cNvSpPr>
            <a:spLocks noGrp="1"/>
          </p:cNvSpPr>
          <p:nvPr>
            <p:ph idx="1"/>
          </p:nvPr>
        </p:nvSpPr>
        <p:spPr>
          <a:xfrm>
            <a:off x="609600" y="1626842"/>
            <a:ext cx="10972800" cy="4351338"/>
          </a:xfrm>
        </p:spPr>
        <p:txBody>
          <a:bodyPr vert="horz" lIns="0" tIns="45720" rIns="91440" bIns="45720" rtlCol="0" anchor="t">
            <a:noAutofit/>
          </a:bodyPr>
          <a:lstStyle/>
          <a:p>
            <a:r>
              <a:rPr lang="en-US" sz="2000" b="1">
                <a:latin typeface="Gill Sans Nova" panose="020B0602020104020203" pitchFamily="34" charset="0"/>
              </a:rPr>
              <a:t>Total Residential Arrearages ($Million)</a:t>
            </a:r>
          </a:p>
          <a:p>
            <a:endParaRPr lang="en-US">
              <a:solidFill>
                <a:srgbClr val="2A3C50"/>
              </a:solidFill>
              <a:latin typeface="Gill Sans Nova" panose="020B0602020104020203" pitchFamily="34" charset="0"/>
            </a:endParaRPr>
          </a:p>
          <a:p>
            <a:endParaRPr lang="en-US">
              <a:solidFill>
                <a:srgbClr val="2A3C50"/>
              </a:solidFill>
              <a:latin typeface="Gill Sans Nova" panose="020B0602020104020203" pitchFamily="34" charset="0"/>
            </a:endParaRPr>
          </a:p>
          <a:p>
            <a:endParaRPr lang="en-US">
              <a:solidFill>
                <a:srgbClr val="2A3C50"/>
              </a:solidFill>
              <a:latin typeface="Gill Sans Nova" panose="020B0602020104020203" pitchFamily="34" charset="0"/>
            </a:endParaRPr>
          </a:p>
          <a:p>
            <a:endParaRPr lang="en-US">
              <a:solidFill>
                <a:srgbClr val="2A3C50"/>
              </a:solidFill>
              <a:latin typeface="Gill Sans Nova" panose="020B0602020104020203" pitchFamily="34" charset="0"/>
            </a:endParaRPr>
          </a:p>
          <a:p>
            <a:r>
              <a:rPr lang="en-US" sz="2000" b="1">
                <a:solidFill>
                  <a:srgbClr val="2A3C50"/>
                </a:solidFill>
                <a:latin typeface="Gill Sans Nova" panose="020B0602020104020203" pitchFamily="34" charset="0"/>
              </a:rPr>
              <a:t>Total Residential </a:t>
            </a:r>
            <a:r>
              <a:rPr lang="en-US" sz="2000" b="1" err="1">
                <a:solidFill>
                  <a:srgbClr val="2A3C50"/>
                </a:solidFill>
                <a:latin typeface="Gill Sans Nova" panose="020B0602020104020203" pitchFamily="34" charset="0"/>
              </a:rPr>
              <a:t>Uncollectibles</a:t>
            </a:r>
            <a:r>
              <a:rPr lang="en-US" sz="2000" b="1">
                <a:solidFill>
                  <a:srgbClr val="2A3C50"/>
                </a:solidFill>
                <a:latin typeface="Gill Sans Nova" panose="020B0602020104020203" pitchFamily="34" charset="0"/>
              </a:rPr>
              <a:t> ($Million)</a:t>
            </a:r>
          </a:p>
          <a:p>
            <a:endParaRPr lang="en-US" sz="2600">
              <a:solidFill>
                <a:srgbClr val="000000"/>
              </a:solidFill>
              <a:latin typeface="Gill Sans Nova" panose="020B0602020104020203" pitchFamily="34" charset="0"/>
            </a:endParaRPr>
          </a:p>
        </p:txBody>
      </p:sp>
      <p:sp>
        <p:nvSpPr>
          <p:cNvPr id="4" name="Slide Number Placeholder 3">
            <a:extLst>
              <a:ext uri="{FF2B5EF4-FFF2-40B4-BE49-F238E27FC236}">
                <a16:creationId xmlns:a16="http://schemas.microsoft.com/office/drawing/2014/main" id="{0B9D2265-60CC-ED91-934E-F1142B5D5A76}"/>
              </a:ext>
            </a:extLst>
          </p:cNvPr>
          <p:cNvSpPr>
            <a:spLocks noGrp="1"/>
          </p:cNvSpPr>
          <p:nvPr>
            <p:ph type="sldNum" sz="quarter" idx="12"/>
          </p:nvPr>
        </p:nvSpPr>
        <p:spPr/>
        <p:txBody>
          <a:bodyPr/>
          <a:lstStyle/>
          <a:p>
            <a:fld id="{1C4126A1-9282-4A82-AC02-A59AF4A969C8}" type="slidenum">
              <a:rPr lang="en-US" smtClean="0"/>
              <a:t>47</a:t>
            </a:fld>
            <a:endParaRPr lang="en-US"/>
          </a:p>
        </p:txBody>
      </p:sp>
      <p:graphicFrame>
        <p:nvGraphicFramePr>
          <p:cNvPr id="6" name="Table 5">
            <a:extLst>
              <a:ext uri="{FF2B5EF4-FFF2-40B4-BE49-F238E27FC236}">
                <a16:creationId xmlns:a16="http://schemas.microsoft.com/office/drawing/2014/main" id="{40F0D557-C3FA-BD47-E8EE-43BF91D3BE18}"/>
              </a:ext>
            </a:extLst>
          </p:cNvPr>
          <p:cNvGraphicFramePr>
            <a:graphicFrameLocks noGrp="1"/>
          </p:cNvGraphicFramePr>
          <p:nvPr/>
        </p:nvGraphicFramePr>
        <p:xfrm>
          <a:off x="1097280" y="2095610"/>
          <a:ext cx="5393842" cy="1463040"/>
        </p:xfrm>
        <a:graphic>
          <a:graphicData uri="http://schemas.openxmlformats.org/drawingml/2006/table">
            <a:tbl>
              <a:tblPr firstRow="1" firstCol="1" bandRow="1">
                <a:tableStyleId>{5C22544A-7EE6-4342-B048-85BDC9FD1C3A}</a:tableStyleId>
              </a:tblPr>
              <a:tblGrid>
                <a:gridCol w="1656079">
                  <a:extLst>
                    <a:ext uri="{9D8B030D-6E8A-4147-A177-3AD203B41FA5}">
                      <a16:colId xmlns:a16="http://schemas.microsoft.com/office/drawing/2014/main" val="1117498452"/>
                    </a:ext>
                  </a:extLst>
                </a:gridCol>
                <a:gridCol w="678614">
                  <a:extLst>
                    <a:ext uri="{9D8B030D-6E8A-4147-A177-3AD203B41FA5}">
                      <a16:colId xmlns:a16="http://schemas.microsoft.com/office/drawing/2014/main" val="2391083443"/>
                    </a:ext>
                  </a:extLst>
                </a:gridCol>
                <a:gridCol w="678614">
                  <a:extLst>
                    <a:ext uri="{9D8B030D-6E8A-4147-A177-3AD203B41FA5}">
                      <a16:colId xmlns:a16="http://schemas.microsoft.com/office/drawing/2014/main" val="1636845711"/>
                    </a:ext>
                  </a:extLst>
                </a:gridCol>
                <a:gridCol w="872504">
                  <a:extLst>
                    <a:ext uri="{9D8B030D-6E8A-4147-A177-3AD203B41FA5}">
                      <a16:colId xmlns:a16="http://schemas.microsoft.com/office/drawing/2014/main" val="1332344071"/>
                    </a:ext>
                  </a:extLst>
                </a:gridCol>
                <a:gridCol w="775559">
                  <a:extLst>
                    <a:ext uri="{9D8B030D-6E8A-4147-A177-3AD203B41FA5}">
                      <a16:colId xmlns:a16="http://schemas.microsoft.com/office/drawing/2014/main" val="505368581"/>
                    </a:ext>
                  </a:extLst>
                </a:gridCol>
                <a:gridCol w="732472">
                  <a:extLst>
                    <a:ext uri="{9D8B030D-6E8A-4147-A177-3AD203B41FA5}">
                      <a16:colId xmlns:a16="http://schemas.microsoft.com/office/drawing/2014/main" val="3699446312"/>
                    </a:ext>
                  </a:extLst>
                </a:gridCol>
              </a:tblGrid>
              <a:tr h="241479">
                <a:tc>
                  <a:txBody>
                    <a:bodyPr/>
                    <a:lstStyle/>
                    <a:p>
                      <a:pPr algn="ctr" fontAlgn="base">
                        <a:spcAft>
                          <a:spcPts val="0"/>
                        </a:spcAft>
                      </a:pP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905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b="1">
                          <a:solidFill>
                            <a:srgbClr val="000000"/>
                          </a:solidFill>
                          <a:effectLst/>
                          <a:latin typeface="Garamond"/>
                          <a:ea typeface="Times New Roman" panose="02020603050405020304" pitchFamily="18" charset="0"/>
                          <a:cs typeface="Times New Roman"/>
                        </a:rPr>
                        <a:t>PG&amp;E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905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b="1">
                          <a:solidFill>
                            <a:srgbClr val="000000"/>
                          </a:solidFill>
                          <a:effectLst/>
                          <a:latin typeface="Garamond"/>
                          <a:ea typeface="Times New Roman" panose="02020603050405020304" pitchFamily="18" charset="0"/>
                          <a:cs typeface="Times New Roman"/>
                        </a:rPr>
                        <a:t>SCE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905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b="1">
                          <a:solidFill>
                            <a:srgbClr val="000000"/>
                          </a:solidFill>
                          <a:effectLst/>
                          <a:latin typeface="Garamond"/>
                          <a:ea typeface="Times New Roman" panose="02020603050405020304" pitchFamily="18" charset="0"/>
                          <a:cs typeface="Times New Roman"/>
                        </a:rPr>
                        <a:t>SoCalGas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905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b="1">
                          <a:solidFill>
                            <a:srgbClr val="000000"/>
                          </a:solidFill>
                          <a:effectLst/>
                          <a:latin typeface="Garamond"/>
                          <a:ea typeface="Times New Roman" panose="02020603050405020304" pitchFamily="18" charset="0"/>
                          <a:cs typeface="Times New Roman"/>
                        </a:rPr>
                        <a:t>SDG&amp;E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905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b="1">
                          <a:solidFill>
                            <a:srgbClr val="000000"/>
                          </a:solidFill>
                          <a:effectLst/>
                          <a:latin typeface="Garamond"/>
                          <a:ea typeface="Times New Roman" panose="02020603050405020304" pitchFamily="18" charset="0"/>
                          <a:cs typeface="Times New Roman"/>
                        </a:rPr>
                        <a:t>Total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9050" cap="flat" cmpd="sng" algn="ctr">
                      <a:solidFill>
                        <a:srgbClr val="A8D08D"/>
                      </a:solidFill>
                      <a:prstDash val="solid"/>
                      <a:round/>
                      <a:headEnd type="none" w="med" len="med"/>
                      <a:tailEnd type="none" w="med" len="med"/>
                    </a:lnB>
                    <a:noFill/>
                  </a:tcPr>
                </a:tc>
                <a:extLst>
                  <a:ext uri="{0D108BD9-81ED-4DB2-BD59-A6C34878D82A}">
                    <a16:rowId xmlns:a16="http://schemas.microsoft.com/office/drawing/2014/main" val="2529890310"/>
                  </a:ext>
                </a:extLst>
              </a:tr>
              <a:tr h="241479">
                <a:tc>
                  <a:txBody>
                    <a:bodyPr/>
                    <a:lstStyle/>
                    <a:p>
                      <a:pPr algn="ctr" fontAlgn="base">
                        <a:spcAft>
                          <a:spcPts val="0"/>
                        </a:spcAft>
                      </a:pPr>
                      <a:r>
                        <a:rPr lang="en-US" sz="1600" b="1">
                          <a:solidFill>
                            <a:srgbClr val="000000"/>
                          </a:solidFill>
                          <a:effectLst/>
                          <a:highlight>
                            <a:srgbClr val="E2EFD9"/>
                          </a:highlight>
                          <a:latin typeface="Garamond"/>
                          <a:ea typeface="Times New Roman" panose="02020603050405020304" pitchFamily="18" charset="0"/>
                          <a:cs typeface="Times New Roman"/>
                        </a:rPr>
                        <a:t>    January 2019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$230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$81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$57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$61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$429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2767050130"/>
                  </a:ext>
                </a:extLst>
              </a:tr>
              <a:tr h="241479">
                <a:tc>
                  <a:txBody>
                    <a:bodyPr/>
                    <a:lstStyle/>
                    <a:p>
                      <a:pPr indent="142875" algn="ctr" fontAlgn="base">
                        <a:spcAft>
                          <a:spcPts val="0"/>
                        </a:spcAft>
                      </a:pPr>
                      <a:r>
                        <a:rPr lang="en-US" sz="1600" b="1">
                          <a:solidFill>
                            <a:srgbClr val="000000"/>
                          </a:solidFill>
                          <a:effectLst/>
                          <a:latin typeface="Garamond"/>
                          <a:ea typeface="Times New Roman" panose="02020603050405020304" pitchFamily="18" charset="0"/>
                          <a:cs typeface="Times New Roman"/>
                        </a:rPr>
                        <a:t>March 2020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a:solidFill>
                            <a:srgbClr val="000000"/>
                          </a:solidFill>
                          <a:effectLst/>
                          <a:latin typeface="Garamond"/>
                          <a:ea typeface="Times New Roman" panose="02020603050405020304" pitchFamily="18" charset="0"/>
                          <a:cs typeface="Times New Roman"/>
                        </a:rPr>
                        <a:t>$284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a:solidFill>
                            <a:srgbClr val="000000"/>
                          </a:solidFill>
                          <a:effectLst/>
                          <a:latin typeface="Garamond"/>
                          <a:ea typeface="Times New Roman" panose="02020603050405020304" pitchFamily="18" charset="0"/>
                          <a:cs typeface="Times New Roman"/>
                        </a:rPr>
                        <a:t>$95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a:solidFill>
                            <a:srgbClr val="000000"/>
                          </a:solidFill>
                          <a:effectLst/>
                          <a:latin typeface="Garamond"/>
                          <a:ea typeface="Times New Roman" panose="02020603050405020304" pitchFamily="18" charset="0"/>
                          <a:cs typeface="Times New Roman"/>
                        </a:rPr>
                        <a:t>$93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a:solidFill>
                            <a:srgbClr val="000000"/>
                          </a:solidFill>
                          <a:effectLst/>
                          <a:latin typeface="Garamond"/>
                          <a:ea typeface="Times New Roman" panose="02020603050405020304" pitchFamily="18" charset="0"/>
                          <a:cs typeface="Times New Roman"/>
                        </a:rPr>
                        <a:t>$76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noFill/>
                  </a:tcPr>
                </a:tc>
                <a:tc>
                  <a:txBody>
                    <a:bodyPr/>
                    <a:lstStyle/>
                    <a:p>
                      <a:pPr algn="ctr" fontAlgn="base">
                        <a:spcAft>
                          <a:spcPts val="0"/>
                        </a:spcAft>
                      </a:pPr>
                      <a:r>
                        <a:rPr lang="en-US" sz="1600">
                          <a:solidFill>
                            <a:srgbClr val="000000"/>
                          </a:solidFill>
                          <a:effectLst/>
                          <a:latin typeface="Garamond"/>
                          <a:ea typeface="Times New Roman" panose="02020603050405020304" pitchFamily="18" charset="0"/>
                          <a:cs typeface="Times New Roman"/>
                        </a:rPr>
                        <a:t>$548 </a:t>
                      </a:r>
                      <a:endParaRPr lang="en-US" sz="1600">
                        <a:effectLs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noFill/>
                  </a:tcPr>
                </a:tc>
                <a:extLst>
                  <a:ext uri="{0D108BD9-81ED-4DB2-BD59-A6C34878D82A}">
                    <a16:rowId xmlns:a16="http://schemas.microsoft.com/office/drawing/2014/main" val="888503867"/>
                  </a:ext>
                </a:extLst>
              </a:tr>
              <a:tr h="241479">
                <a:tc>
                  <a:txBody>
                    <a:bodyPr/>
                    <a:lstStyle/>
                    <a:p>
                      <a:pPr indent="142875" algn="ctr" fontAlgn="base">
                        <a:spcAft>
                          <a:spcPts val="0"/>
                        </a:spcAft>
                      </a:pPr>
                      <a:r>
                        <a:rPr lang="en-US" sz="1600" b="1">
                          <a:solidFill>
                            <a:srgbClr val="000000"/>
                          </a:solidFill>
                          <a:effectLst/>
                          <a:highlight>
                            <a:srgbClr val="E2EFD9"/>
                          </a:highlight>
                          <a:latin typeface="Garamond"/>
                          <a:ea typeface="Times New Roman" panose="02020603050405020304" pitchFamily="18" charset="0"/>
                          <a:cs typeface="Times New Roman"/>
                        </a:rPr>
                        <a:t>December 2023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$651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$862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$353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$261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fontAlgn="base">
                        <a:spcAft>
                          <a:spcPts val="0"/>
                        </a:spcAft>
                      </a:pPr>
                      <a:r>
                        <a:rPr lang="en-US" sz="1600">
                          <a:solidFill>
                            <a:srgbClr val="000000"/>
                          </a:solidFill>
                          <a:effectLst/>
                          <a:highlight>
                            <a:srgbClr val="E2EFD9"/>
                          </a:highlight>
                          <a:latin typeface="Garamond"/>
                          <a:ea typeface="Times New Roman" panose="02020603050405020304" pitchFamily="18" charset="0"/>
                          <a:cs typeface="Times New Roman"/>
                        </a:rPr>
                        <a:t>$2,127 </a:t>
                      </a:r>
                      <a:endParaRPr lang="en-US" sz="1600">
                        <a:effectLst/>
                        <a:highlight>
                          <a:srgbClr val="E2EFD9"/>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2907118762"/>
                  </a:ext>
                </a:extLst>
              </a:tr>
              <a:tr h="241479">
                <a:tc>
                  <a:txBody>
                    <a:bodyPr/>
                    <a:lstStyle/>
                    <a:p>
                      <a:pPr indent="142875" algn="ctr" fontAlgn="base">
                        <a:spcAft>
                          <a:spcPts val="0"/>
                        </a:spcAft>
                      </a:pPr>
                      <a:r>
                        <a:rPr lang="en-US" sz="1600">
                          <a:solidFill>
                            <a:srgbClr val="000000"/>
                          </a:solidFill>
                          <a:effectLst/>
                          <a:highlight>
                            <a:srgbClr val="FFFFFF"/>
                          </a:highlight>
                          <a:latin typeface="Garamond"/>
                          <a:cs typeface="Times New Roman"/>
                        </a:rPr>
                        <a:t>December 2024</a:t>
                      </a:r>
                      <a:endParaRPr lang="en-US" sz="1600">
                        <a:effectLst/>
                        <a:highlight>
                          <a:srgbClr val="FFFFFF"/>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fontAlgn="base">
                        <a:spcAft>
                          <a:spcPts val="0"/>
                        </a:spcAft>
                      </a:pPr>
                      <a:r>
                        <a:rPr lang="en-US" sz="1600">
                          <a:solidFill>
                            <a:srgbClr val="000000"/>
                          </a:solidFill>
                          <a:effectLst/>
                          <a:highlight>
                            <a:srgbClr val="FFFFFF"/>
                          </a:highlight>
                          <a:latin typeface="Garamond"/>
                          <a:ea typeface="Times New Roman" panose="02020603050405020304" pitchFamily="18" charset="0"/>
                          <a:cs typeface="Times New Roman"/>
                        </a:rPr>
                        <a:t>$710</a:t>
                      </a:r>
                      <a:endParaRPr lang="en-US" sz="1600">
                        <a:effectLst/>
                        <a:highlight>
                          <a:srgbClr val="FFFFFF"/>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fontAlgn="base">
                        <a:spcAft>
                          <a:spcPts val="0"/>
                        </a:spcAft>
                      </a:pPr>
                      <a:r>
                        <a:rPr lang="en-US" sz="1600">
                          <a:solidFill>
                            <a:srgbClr val="000000"/>
                          </a:solidFill>
                          <a:effectLst/>
                          <a:highlight>
                            <a:srgbClr val="FFFFFF"/>
                          </a:highlight>
                          <a:latin typeface="Garamond"/>
                          <a:ea typeface="Times New Roman" panose="02020603050405020304" pitchFamily="18" charset="0"/>
                          <a:cs typeface="Times New Roman"/>
                        </a:rPr>
                        <a:t>$848</a:t>
                      </a:r>
                      <a:endParaRPr lang="en-US" sz="1600">
                        <a:effectLst/>
                        <a:highlight>
                          <a:srgbClr val="FFFFFF"/>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fontAlgn="base">
                        <a:spcAft>
                          <a:spcPts val="0"/>
                        </a:spcAft>
                      </a:pPr>
                      <a:r>
                        <a:rPr lang="en-US" sz="1600">
                          <a:solidFill>
                            <a:srgbClr val="000000"/>
                          </a:solidFill>
                          <a:effectLst/>
                          <a:highlight>
                            <a:srgbClr val="FFFFFF"/>
                          </a:highlight>
                          <a:latin typeface="Garamond"/>
                          <a:ea typeface="Times New Roman" panose="02020603050405020304" pitchFamily="18" charset="0"/>
                          <a:cs typeface="Times New Roman"/>
                        </a:rPr>
                        <a:t>$229</a:t>
                      </a:r>
                      <a:endParaRPr lang="en-US" sz="1600">
                        <a:effectLst/>
                        <a:highlight>
                          <a:srgbClr val="FFFFFF"/>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fontAlgn="base">
                        <a:spcAft>
                          <a:spcPts val="0"/>
                        </a:spcAft>
                      </a:pPr>
                      <a:r>
                        <a:rPr lang="en-US" sz="1600">
                          <a:solidFill>
                            <a:srgbClr val="000000"/>
                          </a:solidFill>
                          <a:effectLst/>
                          <a:highlight>
                            <a:srgbClr val="FFFFFF"/>
                          </a:highlight>
                          <a:latin typeface="Garamond"/>
                          <a:ea typeface="Times New Roman" panose="02020603050405020304" pitchFamily="18" charset="0"/>
                          <a:cs typeface="Times New Roman"/>
                        </a:rPr>
                        <a:t>$188</a:t>
                      </a:r>
                      <a:endParaRPr lang="en-US" sz="1600">
                        <a:effectLst/>
                        <a:highlight>
                          <a:srgbClr val="FFFFFF"/>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fontAlgn="base">
                        <a:spcAft>
                          <a:spcPts val="0"/>
                        </a:spcAft>
                      </a:pPr>
                      <a:r>
                        <a:rPr lang="en-US" sz="1600">
                          <a:solidFill>
                            <a:srgbClr val="000000"/>
                          </a:solidFill>
                          <a:effectLst/>
                          <a:highlight>
                            <a:srgbClr val="FFFFFF"/>
                          </a:highlight>
                          <a:latin typeface="Garamond"/>
                          <a:cs typeface="Times New Roman"/>
                        </a:rPr>
                        <a:t>$2,017</a:t>
                      </a:r>
                      <a:endParaRPr lang="en-US" sz="1600">
                        <a:effectLst/>
                        <a:highlight>
                          <a:srgbClr val="FFFFFF"/>
                        </a:highlight>
                        <a:latin typeface="Garamond"/>
                        <a:cs typeface="Times New Roman"/>
                      </a:endParaRPr>
                    </a:p>
                  </a:txBody>
                  <a:tcPr marL="0" marR="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24308837"/>
                  </a:ext>
                </a:extLst>
              </a:tr>
            </a:tbl>
          </a:graphicData>
        </a:graphic>
      </p:graphicFrame>
      <p:graphicFrame>
        <p:nvGraphicFramePr>
          <p:cNvPr id="10" name="Table 9">
            <a:extLst>
              <a:ext uri="{FF2B5EF4-FFF2-40B4-BE49-F238E27FC236}">
                <a16:creationId xmlns:a16="http://schemas.microsoft.com/office/drawing/2014/main" id="{E496FAB9-EC6E-480C-BC46-66CA6E899492}"/>
              </a:ext>
            </a:extLst>
          </p:cNvPr>
          <p:cNvGraphicFramePr>
            <a:graphicFrameLocks noGrp="1"/>
          </p:cNvGraphicFramePr>
          <p:nvPr/>
        </p:nvGraphicFramePr>
        <p:xfrm>
          <a:off x="1097012" y="4352250"/>
          <a:ext cx="6497106" cy="1906717"/>
        </p:xfrm>
        <a:graphic>
          <a:graphicData uri="http://schemas.openxmlformats.org/drawingml/2006/table">
            <a:tbl>
              <a:tblPr bandRow="1">
                <a:tableStyleId>{5C22544A-7EE6-4342-B048-85BDC9FD1C3A}</a:tableStyleId>
              </a:tblPr>
              <a:tblGrid>
                <a:gridCol w="2018762">
                  <a:extLst>
                    <a:ext uri="{9D8B030D-6E8A-4147-A177-3AD203B41FA5}">
                      <a16:colId xmlns:a16="http://schemas.microsoft.com/office/drawing/2014/main" val="2539922407"/>
                    </a:ext>
                  </a:extLst>
                </a:gridCol>
                <a:gridCol w="920834">
                  <a:extLst>
                    <a:ext uri="{9D8B030D-6E8A-4147-A177-3AD203B41FA5}">
                      <a16:colId xmlns:a16="http://schemas.microsoft.com/office/drawing/2014/main" val="2801936799"/>
                    </a:ext>
                  </a:extLst>
                </a:gridCol>
                <a:gridCol w="920839">
                  <a:extLst>
                    <a:ext uri="{9D8B030D-6E8A-4147-A177-3AD203B41FA5}">
                      <a16:colId xmlns:a16="http://schemas.microsoft.com/office/drawing/2014/main" val="360858492"/>
                    </a:ext>
                  </a:extLst>
                </a:gridCol>
                <a:gridCol w="1251393">
                  <a:extLst>
                    <a:ext uri="{9D8B030D-6E8A-4147-A177-3AD203B41FA5}">
                      <a16:colId xmlns:a16="http://schemas.microsoft.com/office/drawing/2014/main" val="799589009"/>
                    </a:ext>
                  </a:extLst>
                </a:gridCol>
                <a:gridCol w="1385278">
                  <a:extLst>
                    <a:ext uri="{9D8B030D-6E8A-4147-A177-3AD203B41FA5}">
                      <a16:colId xmlns:a16="http://schemas.microsoft.com/office/drawing/2014/main" val="2551940449"/>
                    </a:ext>
                  </a:extLst>
                </a:gridCol>
              </a:tblGrid>
              <a:tr h="413197">
                <a:tc>
                  <a:txBody>
                    <a:bodyPr/>
                    <a:lstStyle/>
                    <a:p>
                      <a:pPr algn="l" rtl="0" fontAlgn="base"/>
                      <a:endParaRPr lang="en-US" sz="1600" b="1" i="0">
                        <a:solidFill>
                          <a:srgbClr val="000000"/>
                        </a:solidFill>
                        <a:effectLst/>
                        <a:latin typeface="Garamond"/>
                      </a:endParaRPr>
                    </a:p>
                  </a:txBody>
                  <a:tcP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1" i="0">
                          <a:solidFill>
                            <a:srgbClr val="000000"/>
                          </a:solidFill>
                          <a:effectLst/>
                          <a:latin typeface="Garamond"/>
                        </a:rPr>
                        <a:t>PG&amp;E</a:t>
                      </a:r>
                    </a:p>
                  </a:txBody>
                  <a:tcP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1" i="0">
                          <a:solidFill>
                            <a:srgbClr val="000000"/>
                          </a:solidFill>
                          <a:effectLst/>
                          <a:latin typeface="Garamond"/>
                        </a:rPr>
                        <a:t>SCE</a:t>
                      </a:r>
                      <a:endParaRPr lang="en-US" sz="1600" b="1" i="0">
                        <a:solidFill>
                          <a:srgbClr val="538135"/>
                        </a:solidFill>
                        <a:effectLst/>
                        <a:latin typeface="Garamond"/>
                      </a:endParaRPr>
                    </a:p>
                  </a:txBody>
                  <a:tcP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1" i="0">
                          <a:solidFill>
                            <a:srgbClr val="000000"/>
                          </a:solidFill>
                          <a:effectLst/>
                          <a:latin typeface="Garamond"/>
                        </a:rPr>
                        <a:t>SoCalGas</a:t>
                      </a:r>
                      <a:endParaRPr lang="en-US" sz="1600" b="1" i="0">
                        <a:solidFill>
                          <a:srgbClr val="538135"/>
                        </a:solidFill>
                        <a:effectLst/>
                        <a:latin typeface="Garamond"/>
                      </a:endParaRPr>
                    </a:p>
                  </a:txBody>
                  <a:tcP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1" i="0">
                          <a:solidFill>
                            <a:srgbClr val="000000"/>
                          </a:solidFill>
                          <a:effectLst/>
                          <a:latin typeface="Garamond"/>
                        </a:rPr>
                        <a:t>SDG&amp;E</a:t>
                      </a:r>
                      <a:endParaRPr lang="en-US" sz="1600" b="1" i="0">
                        <a:solidFill>
                          <a:srgbClr val="538135"/>
                        </a:solidFill>
                        <a:effectLst/>
                        <a:latin typeface="Garamond"/>
                      </a:endParaRPr>
                    </a:p>
                  </a:txBody>
                  <a:tcP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extLst>
                  <a:ext uri="{0D108BD9-81ED-4DB2-BD59-A6C34878D82A}">
                    <a16:rowId xmlns:a16="http://schemas.microsoft.com/office/drawing/2014/main" val="2520324688"/>
                  </a:ext>
                </a:extLst>
              </a:tr>
              <a:tr h="180975">
                <a:tc>
                  <a:txBody>
                    <a:bodyPr/>
                    <a:lstStyle/>
                    <a:p>
                      <a:pPr algn="r" rtl="0" fontAlgn="base"/>
                      <a:r>
                        <a:rPr lang="en-US" sz="1600" b="1" i="0">
                          <a:solidFill>
                            <a:srgbClr val="000000"/>
                          </a:solidFill>
                          <a:effectLst/>
                          <a:highlight>
                            <a:srgbClr val="E2EFD9"/>
                          </a:highlight>
                          <a:latin typeface="Garamond"/>
                        </a:rPr>
                        <a:t>Average </a:t>
                      </a:r>
                      <a:r>
                        <a:rPr lang="en-US" sz="1600" b="1" i="0" err="1">
                          <a:solidFill>
                            <a:srgbClr val="000000"/>
                          </a:solidFill>
                          <a:effectLst/>
                          <a:highlight>
                            <a:srgbClr val="E2EFD9"/>
                          </a:highlight>
                          <a:latin typeface="Garamond"/>
                        </a:rPr>
                        <a:t>Uncollectibles</a:t>
                      </a:r>
                      <a:r>
                        <a:rPr lang="en-US" sz="1600" b="1" i="0">
                          <a:solidFill>
                            <a:srgbClr val="000000"/>
                          </a:solidFill>
                          <a:effectLst/>
                          <a:highlight>
                            <a:srgbClr val="E2EFD9"/>
                          </a:highlight>
                          <a:latin typeface="Garamond"/>
                        </a:rPr>
                        <a:t> </a:t>
                      </a:r>
                      <a:endParaRPr lang="en-US" sz="1600" b="1" i="0">
                        <a:solidFill>
                          <a:srgbClr val="538135"/>
                        </a:solidFill>
                        <a:effectLst/>
                        <a:highlight>
                          <a:srgbClr val="E2EFD9"/>
                        </a:highlight>
                        <a:latin typeface="Garamond"/>
                      </a:endParaRPr>
                    </a:p>
                    <a:p>
                      <a:pPr algn="r" rtl="0" fontAlgn="base"/>
                      <a:r>
                        <a:rPr lang="en-US" sz="1600" b="1" i="0">
                          <a:solidFill>
                            <a:srgbClr val="000000"/>
                          </a:solidFill>
                          <a:effectLst/>
                          <a:highlight>
                            <a:srgbClr val="E2EFD9"/>
                          </a:highlight>
                          <a:latin typeface="Garamond"/>
                        </a:rPr>
                        <a:t>2018-2022 </a:t>
                      </a:r>
                      <a:endParaRPr lang="en-US" sz="1600" b="1"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$51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$18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$9.3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$10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454197993"/>
                  </a:ext>
                </a:extLst>
              </a:tr>
              <a:tr h="180975">
                <a:tc>
                  <a:txBody>
                    <a:bodyPr/>
                    <a:lstStyle/>
                    <a:p>
                      <a:pPr algn="r" rtl="0" fontAlgn="base"/>
                      <a:r>
                        <a:rPr lang="en-US" sz="1600" b="1" i="0">
                          <a:solidFill>
                            <a:srgbClr val="000000"/>
                          </a:solidFill>
                          <a:effectLst/>
                          <a:latin typeface="Garamond"/>
                        </a:rPr>
                        <a:t>2023 </a:t>
                      </a:r>
                      <a:endParaRPr lang="en-US" sz="1600" b="1" i="0">
                        <a:solidFill>
                          <a:srgbClr val="538135"/>
                        </a:solidFill>
                        <a:effectLs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0" i="0">
                          <a:solidFill>
                            <a:srgbClr val="000000"/>
                          </a:solidFill>
                          <a:effectLst/>
                          <a:latin typeface="Garamond"/>
                        </a:rPr>
                        <a:t>$179</a:t>
                      </a:r>
                      <a:endParaRPr lang="en-US" sz="1600" b="0" i="0">
                        <a:solidFill>
                          <a:srgbClr val="538135"/>
                        </a:solidFill>
                        <a:effectLst/>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0" i="0">
                          <a:solidFill>
                            <a:srgbClr val="000000"/>
                          </a:solidFill>
                          <a:effectLst/>
                          <a:latin typeface="Garamond"/>
                        </a:rPr>
                        <a:t>$40</a:t>
                      </a:r>
                      <a:endParaRPr lang="en-US" sz="1600" b="0" i="0">
                        <a:solidFill>
                          <a:srgbClr val="538135"/>
                        </a:solidFill>
                        <a:effectLs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0" i="0">
                          <a:solidFill>
                            <a:srgbClr val="000000"/>
                          </a:solidFill>
                          <a:effectLst/>
                          <a:latin typeface="Garamond"/>
                        </a:rPr>
                        <a:t>$38 </a:t>
                      </a:r>
                      <a:endParaRPr lang="en-US" sz="1600" b="0" i="0">
                        <a:solidFill>
                          <a:srgbClr val="538135"/>
                        </a:solidFill>
                        <a:effectLs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tc>
                  <a:txBody>
                    <a:bodyPr/>
                    <a:lstStyle/>
                    <a:p>
                      <a:pPr algn="ctr" rtl="0" fontAlgn="base"/>
                      <a:r>
                        <a:rPr lang="en-US" sz="1600" b="0" i="0">
                          <a:solidFill>
                            <a:srgbClr val="000000"/>
                          </a:solidFill>
                          <a:effectLst/>
                          <a:latin typeface="Garamond"/>
                        </a:rPr>
                        <a:t>$27 </a:t>
                      </a:r>
                      <a:endParaRPr lang="en-US" sz="1600" b="0" i="0">
                        <a:solidFill>
                          <a:srgbClr val="538135"/>
                        </a:solidFill>
                        <a:effectLs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noFill/>
                  </a:tcPr>
                </a:tc>
                <a:extLst>
                  <a:ext uri="{0D108BD9-81ED-4DB2-BD59-A6C34878D82A}">
                    <a16:rowId xmlns:a16="http://schemas.microsoft.com/office/drawing/2014/main" val="2360443594"/>
                  </a:ext>
                </a:extLst>
              </a:tr>
              <a:tr h="180975">
                <a:tc>
                  <a:txBody>
                    <a:bodyPr/>
                    <a:lstStyle/>
                    <a:p>
                      <a:pPr algn="r" rtl="0" fontAlgn="base"/>
                      <a:r>
                        <a:rPr lang="en-US" sz="1600" b="1" i="0">
                          <a:solidFill>
                            <a:srgbClr val="000000"/>
                          </a:solidFill>
                          <a:effectLst/>
                          <a:highlight>
                            <a:srgbClr val="E2EFD9"/>
                          </a:highlight>
                          <a:latin typeface="Garamond"/>
                        </a:rPr>
                        <a:t>2024 (Projected) </a:t>
                      </a:r>
                      <a:endParaRPr lang="en-US" sz="1600" b="1"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$123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$72</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$44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tc>
                  <a:txBody>
                    <a:bodyPr/>
                    <a:lstStyle/>
                    <a:p>
                      <a:pPr algn="ctr" rtl="0" fontAlgn="base"/>
                      <a:r>
                        <a:rPr lang="en-US" sz="1600" b="0" i="0">
                          <a:solidFill>
                            <a:srgbClr val="000000"/>
                          </a:solidFill>
                          <a:effectLst/>
                          <a:highlight>
                            <a:srgbClr val="E2EFD9"/>
                          </a:highlight>
                          <a:latin typeface="Garamond"/>
                        </a:rPr>
                        <a:t>N/A </a:t>
                      </a:r>
                      <a:endParaRPr lang="en-US" sz="1600" b="0" i="0">
                        <a:solidFill>
                          <a:srgbClr val="538135"/>
                        </a:solidFill>
                        <a:effectLst/>
                        <a:highlight>
                          <a:srgbClr val="E2EFD9"/>
                        </a:highlight>
                        <a:latin typeface="Garamond"/>
                      </a:endParaRPr>
                    </a:p>
                  </a:txBody>
                  <a:tcPr anchor="ctr">
                    <a:lnL w="9525" cap="flat" cmpd="sng" algn="ctr">
                      <a:solidFill>
                        <a:srgbClr val="A8D08D"/>
                      </a:solidFill>
                      <a:prstDash val="solid"/>
                      <a:round/>
                      <a:headEnd type="none" w="med" len="med"/>
                      <a:tailEnd type="none" w="med" len="med"/>
                    </a:lnL>
                    <a:lnR w="9525" cap="flat" cmpd="sng" algn="ctr">
                      <a:solidFill>
                        <a:srgbClr val="A8D08D"/>
                      </a:solidFill>
                      <a:prstDash val="solid"/>
                      <a:round/>
                      <a:headEnd type="none" w="med" len="med"/>
                      <a:tailEnd type="none" w="med" len="med"/>
                    </a:lnR>
                    <a:lnT w="9525" cap="flat" cmpd="sng" algn="ctr">
                      <a:solidFill>
                        <a:srgbClr val="A8D08D"/>
                      </a:solidFill>
                      <a:prstDash val="solid"/>
                      <a:round/>
                      <a:headEnd type="none" w="med" len="med"/>
                      <a:tailEnd type="none" w="med" len="med"/>
                    </a:lnT>
                    <a:lnB w="9525"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2997651475"/>
                  </a:ext>
                </a:extLst>
              </a:tr>
            </a:tbl>
          </a:graphicData>
        </a:graphic>
      </p:graphicFrame>
    </p:spTree>
    <p:extLst>
      <p:ext uri="{BB962C8B-B14F-4D97-AF65-F5344CB8AC3E}">
        <p14:creationId xmlns:p14="http://schemas.microsoft.com/office/powerpoint/2010/main" val="362220785"/>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CAB9-B5C7-49C0-A860-B68C0409E128}"/>
              </a:ext>
            </a:extLst>
          </p:cNvPr>
          <p:cNvSpPr>
            <a:spLocks noGrp="1"/>
          </p:cNvSpPr>
          <p:nvPr>
            <p:ph type="title"/>
          </p:nvPr>
        </p:nvSpPr>
        <p:spPr>
          <a:xfrm>
            <a:off x="609600" y="365125"/>
            <a:ext cx="10972800" cy="653970"/>
          </a:xfrm>
        </p:spPr>
        <p:txBody>
          <a:bodyPr/>
          <a:lstStyle/>
          <a:p>
            <a:r>
              <a:rPr lang="en-US" sz="2800">
                <a:solidFill>
                  <a:srgbClr val="000000"/>
                </a:solidFill>
                <a:latin typeface="Gill Sans Nova" panose="020B0602020104020203" pitchFamily="34" charset="0"/>
              </a:rPr>
              <a:t>2024 Year End Arrearages: $2 billion </a:t>
            </a:r>
            <a:endParaRPr lang="en-US" sz="3200">
              <a:latin typeface="Gill Sans Nova" panose="020B0602020104020203" pitchFamily="34" charset="0"/>
            </a:endParaRPr>
          </a:p>
        </p:txBody>
      </p:sp>
      <p:sp>
        <p:nvSpPr>
          <p:cNvPr id="3" name="Content Placeholder 2">
            <a:extLst>
              <a:ext uri="{FF2B5EF4-FFF2-40B4-BE49-F238E27FC236}">
                <a16:creationId xmlns:a16="http://schemas.microsoft.com/office/drawing/2014/main" id="{61B47CCE-2C0D-2E60-3C2C-D2E1494EE5B1}"/>
              </a:ext>
            </a:extLst>
          </p:cNvPr>
          <p:cNvSpPr>
            <a:spLocks noGrp="1"/>
          </p:cNvSpPr>
          <p:nvPr>
            <p:ph idx="1"/>
          </p:nvPr>
        </p:nvSpPr>
        <p:spPr>
          <a:xfrm>
            <a:off x="609600" y="1370542"/>
            <a:ext cx="10972800" cy="4351338"/>
          </a:xfrm>
        </p:spPr>
        <p:txBody>
          <a:bodyPr vert="horz" lIns="0" tIns="45720" rIns="91440" bIns="45720" rtlCol="0" anchor="t">
            <a:noAutofit/>
          </a:bodyPr>
          <a:lstStyle/>
          <a:p>
            <a:r>
              <a:rPr lang="en-US" sz="2000">
                <a:latin typeface="Gill Sans Nova" panose="020B0602020104020203" pitchFamily="34" charset="0"/>
              </a:rPr>
              <a:t>Arrearages as of December 2024 ($million), approximately 50% from non-CARE/FERA customers and another 50% from CARE/FERA customers</a:t>
            </a: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r>
              <a:rPr lang="en-US" sz="2000" u="sng">
                <a:latin typeface="Gill Sans Nova" panose="020B0602020104020203" pitchFamily="34" charset="0"/>
              </a:rPr>
              <a:t>California Alternate Rates for Energy (CARE)</a:t>
            </a:r>
            <a:r>
              <a:rPr lang="en-US" sz="2000">
                <a:latin typeface="Gill Sans Nova" panose="020B0602020104020203" pitchFamily="34" charset="0"/>
              </a:rPr>
              <a:t>: </a:t>
            </a:r>
            <a:r>
              <a:rPr lang="en-US" sz="2000" b="1">
                <a:latin typeface="Gill Sans Nova" panose="020B0602020104020203" pitchFamily="34" charset="0"/>
                <a:ea typeface="+mn-lt"/>
                <a:cs typeface="+mn-lt"/>
              </a:rPr>
              <a:t>35%</a:t>
            </a:r>
            <a:r>
              <a:rPr lang="en-US" sz="2000">
                <a:latin typeface="Gill Sans Nova" panose="020B0602020104020203" pitchFamily="34" charset="0"/>
                <a:ea typeface="+mn-lt"/>
                <a:cs typeface="+mn-lt"/>
              </a:rPr>
              <a:t> discount on electricity bills and a </a:t>
            </a:r>
            <a:r>
              <a:rPr lang="en-US" sz="2000" b="1">
                <a:latin typeface="Gill Sans Nova" panose="020B0602020104020203" pitchFamily="34" charset="0"/>
                <a:ea typeface="+mn-lt"/>
                <a:cs typeface="+mn-lt"/>
              </a:rPr>
              <a:t>20%</a:t>
            </a:r>
            <a:r>
              <a:rPr lang="en-US" sz="2000">
                <a:latin typeface="Gill Sans Nova" panose="020B0602020104020203" pitchFamily="34" charset="0"/>
                <a:ea typeface="+mn-lt"/>
                <a:cs typeface="+mn-lt"/>
              </a:rPr>
              <a:t> discount on natural gas bills for qualifying low-income households</a:t>
            </a:r>
          </a:p>
          <a:p>
            <a:r>
              <a:rPr lang="en-US" sz="2000" u="sng">
                <a:latin typeface="Gill Sans Nova" panose="020B0602020104020203" pitchFamily="34" charset="0"/>
              </a:rPr>
              <a:t>Family Electric Rate Assistance (FERA)</a:t>
            </a:r>
            <a:r>
              <a:rPr lang="en-US" sz="2000">
                <a:latin typeface="Gill Sans Nova" panose="020B0602020104020203" pitchFamily="34" charset="0"/>
              </a:rPr>
              <a:t>: </a:t>
            </a:r>
            <a:r>
              <a:rPr lang="en-US" sz="2000" b="1">
                <a:latin typeface="Gill Sans Nova" panose="020B0602020104020203" pitchFamily="34" charset="0"/>
                <a:ea typeface="+mn-lt"/>
                <a:cs typeface="+mn-lt"/>
              </a:rPr>
              <a:t>12%</a:t>
            </a:r>
            <a:r>
              <a:rPr lang="en-US" sz="2000">
                <a:latin typeface="Gill Sans Nova" panose="020B0602020104020203" pitchFamily="34" charset="0"/>
                <a:ea typeface="+mn-lt"/>
                <a:cs typeface="+mn-lt"/>
              </a:rPr>
              <a:t> discount on electricity bills</a:t>
            </a: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a:p>
            <a:endParaRPr lang="en-US" sz="2000">
              <a:latin typeface="Gill Sans Nova" panose="020B0602020104020203" pitchFamily="34" charset="0"/>
            </a:endParaRPr>
          </a:p>
        </p:txBody>
      </p:sp>
      <p:sp>
        <p:nvSpPr>
          <p:cNvPr id="4" name="Slide Number Placeholder 3">
            <a:extLst>
              <a:ext uri="{FF2B5EF4-FFF2-40B4-BE49-F238E27FC236}">
                <a16:creationId xmlns:a16="http://schemas.microsoft.com/office/drawing/2014/main" id="{AEF3DA34-5343-6AD1-CDF9-F00E74E8737D}"/>
              </a:ext>
            </a:extLst>
          </p:cNvPr>
          <p:cNvSpPr>
            <a:spLocks noGrp="1"/>
          </p:cNvSpPr>
          <p:nvPr>
            <p:ph type="sldNum" sz="quarter" idx="12"/>
          </p:nvPr>
        </p:nvSpPr>
        <p:spPr/>
        <p:txBody>
          <a:bodyPr/>
          <a:lstStyle/>
          <a:p>
            <a:fld id="{1C4126A1-9282-4A82-AC02-A59AF4A969C8}" type="slidenum">
              <a:rPr lang="en-US" smtClean="0"/>
              <a:t>48</a:t>
            </a:fld>
            <a:endParaRPr lang="en-US"/>
          </a:p>
        </p:txBody>
      </p:sp>
      <p:pic>
        <p:nvPicPr>
          <p:cNvPr id="5" name="Picture 4">
            <a:extLst>
              <a:ext uri="{FF2B5EF4-FFF2-40B4-BE49-F238E27FC236}">
                <a16:creationId xmlns:a16="http://schemas.microsoft.com/office/drawing/2014/main" id="{90FD4745-AB19-6365-B2CB-8B2D54EA027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190096" y="2221971"/>
            <a:ext cx="5895975" cy="1990725"/>
          </a:xfrm>
          <a:prstGeom prst="rect">
            <a:avLst/>
          </a:prstGeom>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3360286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9B70-FC0B-81EE-B3C9-0BC53B4BF91F}"/>
              </a:ext>
            </a:extLst>
          </p:cNvPr>
          <p:cNvSpPr>
            <a:spLocks noGrp="1"/>
          </p:cNvSpPr>
          <p:nvPr>
            <p:ph type="title"/>
          </p:nvPr>
        </p:nvSpPr>
        <p:spPr>
          <a:xfrm>
            <a:off x="609600" y="365126"/>
            <a:ext cx="10972800" cy="926962"/>
          </a:xfrm>
        </p:spPr>
        <p:txBody>
          <a:bodyPr/>
          <a:lstStyle/>
          <a:p>
            <a:r>
              <a:rPr lang="en-US">
                <a:solidFill>
                  <a:srgbClr val="000000"/>
                </a:solidFill>
                <a:latin typeface="Gill Sans Nova" panose="020B0602020104020203" pitchFamily="34" charset="0"/>
              </a:rPr>
              <a:t>Annual Disconnection Rates by IOU</a:t>
            </a:r>
            <a:endParaRPr lang="en-US" sz="2800">
              <a:latin typeface="Gill Sans Nova" panose="020B0602020104020203" pitchFamily="34" charset="0"/>
            </a:endParaRPr>
          </a:p>
        </p:txBody>
      </p:sp>
      <p:sp>
        <p:nvSpPr>
          <p:cNvPr id="4" name="Slide Number Placeholder 3">
            <a:extLst>
              <a:ext uri="{FF2B5EF4-FFF2-40B4-BE49-F238E27FC236}">
                <a16:creationId xmlns:a16="http://schemas.microsoft.com/office/drawing/2014/main" id="{CE1A6364-E19C-D1A8-F6A1-E4691D43EF1C}"/>
              </a:ext>
            </a:extLst>
          </p:cNvPr>
          <p:cNvSpPr>
            <a:spLocks noGrp="1"/>
          </p:cNvSpPr>
          <p:nvPr>
            <p:ph type="sldNum" sz="quarter" idx="12"/>
          </p:nvPr>
        </p:nvSpPr>
        <p:spPr/>
        <p:txBody>
          <a:bodyPr/>
          <a:lstStyle/>
          <a:p>
            <a:fld id="{1C4126A1-9282-4A82-AC02-A59AF4A969C8}" type="slidenum">
              <a:rPr lang="en-US" smtClean="0"/>
              <a:t>49</a:t>
            </a:fld>
            <a:endParaRPr lang="en-US"/>
          </a:p>
        </p:txBody>
      </p:sp>
      <p:pic>
        <p:nvPicPr>
          <p:cNvPr id="1028" name="Picture 4">
            <a:extLst>
              <a:ext uri="{FF2B5EF4-FFF2-40B4-BE49-F238E27FC236}">
                <a16:creationId xmlns:a16="http://schemas.microsoft.com/office/drawing/2014/main" id="{D00599F3-F2FF-3278-0B12-99DD63178A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6291" y="1380796"/>
            <a:ext cx="8333206" cy="502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42555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DD95A34D-BEA0-AD28-7AFE-F2E3E3AD08FA}"/>
              </a:ext>
            </a:extLst>
          </p:cNvPr>
          <p:cNvGraphicFramePr/>
          <p:nvPr>
            <p:extLst>
              <p:ext uri="{D42A27DB-BD31-4B8C-83A1-F6EECF244321}">
                <p14:modId xmlns:p14="http://schemas.microsoft.com/office/powerpoint/2010/main" val="1631074309"/>
              </p:ext>
            </p:extLst>
          </p:nvPr>
        </p:nvGraphicFramePr>
        <p:xfrm>
          <a:off x="355884" y="1234709"/>
          <a:ext cx="11192069" cy="5731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A07C4DCA-D525-7BAA-B596-9D10B5FF5049}"/>
              </a:ext>
            </a:extLst>
          </p:cNvPr>
          <p:cNvSpPr>
            <a:spLocks noGrp="1"/>
          </p:cNvSpPr>
          <p:nvPr>
            <p:ph type="title"/>
          </p:nvPr>
        </p:nvSpPr>
        <p:spPr>
          <a:xfrm>
            <a:off x="838200" y="365125"/>
            <a:ext cx="10515600" cy="866276"/>
          </a:xfrm>
        </p:spPr>
        <p:txBody>
          <a:bodyPr/>
          <a:lstStyle/>
          <a:p>
            <a:r>
              <a:rPr lang="en-US"/>
              <a:t>Agenda</a:t>
            </a:r>
          </a:p>
        </p:txBody>
      </p:sp>
      <p:sp>
        <p:nvSpPr>
          <p:cNvPr id="11" name="Slide Number Placeholder 10">
            <a:extLst>
              <a:ext uri="{FF2B5EF4-FFF2-40B4-BE49-F238E27FC236}">
                <a16:creationId xmlns:a16="http://schemas.microsoft.com/office/drawing/2014/main" id="{E443D4F3-4D8C-C231-21D7-CDCABF3651E4}"/>
              </a:ext>
            </a:extLst>
          </p:cNvPr>
          <p:cNvSpPr>
            <a:spLocks noGrp="1"/>
          </p:cNvSpPr>
          <p:nvPr>
            <p:ph type="sldNum" sz="quarter" idx="12"/>
          </p:nvPr>
        </p:nvSpPr>
        <p:spPr/>
        <p:txBody>
          <a:bodyPr/>
          <a:lstStyle/>
          <a:p>
            <a:fld id="{F8978BCC-1D57-4B29-98D6-660AA31E2976}" type="slidenum">
              <a:rPr lang="en-US" smtClean="0"/>
              <a:t>5</a:t>
            </a:fld>
            <a:endParaRPr lang="en-US"/>
          </a:p>
        </p:txBody>
      </p:sp>
      <p:sp>
        <p:nvSpPr>
          <p:cNvPr id="831" name="TextBox 830">
            <a:extLst>
              <a:ext uri="{FF2B5EF4-FFF2-40B4-BE49-F238E27FC236}">
                <a16:creationId xmlns:a16="http://schemas.microsoft.com/office/drawing/2014/main" id="{ED78ED63-161E-7E2C-1C2F-6794C489CCB5}"/>
              </a:ext>
            </a:extLst>
          </p:cNvPr>
          <p:cNvSpPr txBox="1"/>
          <p:nvPr/>
        </p:nvSpPr>
        <p:spPr>
          <a:xfrm>
            <a:off x="1002082" y="1471808"/>
            <a:ext cx="9507253"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Calibri_EmbeddedFont, Calibri_MSFontService, sans-serif"/>
              <a:buChar char="•"/>
            </a:pPr>
            <a:r>
              <a:rPr lang="en-US" sz="2800">
                <a:latin typeface="Calibri"/>
                <a:ea typeface="Calibri"/>
                <a:cs typeface="Calibri"/>
              </a:rPr>
              <a:t> Welcome &amp; Meeting Overview</a:t>
            </a:r>
          </a:p>
          <a:p>
            <a:pPr marL="285750" indent="-285750">
              <a:buFont typeface="Calibri, Calibri_EmbeddedFont, Calibri_MSFontService, sans-serif"/>
              <a:buChar char="•"/>
            </a:pPr>
            <a:r>
              <a:rPr lang="en-US" sz="2800">
                <a:latin typeface="Calibri"/>
                <a:ea typeface="Calibri"/>
                <a:cs typeface="Calibri"/>
              </a:rPr>
              <a:t> Presentation from </a:t>
            </a:r>
          </a:p>
          <a:p>
            <a:pPr marL="742950" lvl="1" indent="-285750">
              <a:buFont typeface="Calibri, Calibri_EmbeddedFont, Calibri_MSFontService, sans-serif"/>
              <a:buChar char="•"/>
            </a:pPr>
            <a:r>
              <a:rPr lang="en-US" sz="2600">
                <a:latin typeface="Calibri"/>
                <a:ea typeface="Calibri"/>
                <a:cs typeface="Calibri"/>
              </a:rPr>
              <a:t>Energy Justice Lab at Indiana University</a:t>
            </a:r>
          </a:p>
          <a:p>
            <a:pPr marL="742950" lvl="1" indent="-285750">
              <a:buFont typeface="Calibri, Calibri_EmbeddedFont, Calibri_MSFontService, sans-serif"/>
              <a:buChar char="•"/>
            </a:pPr>
            <a:r>
              <a:rPr lang="en-US" sz="2600">
                <a:latin typeface="Calibri"/>
                <a:ea typeface="Calibri"/>
                <a:cs typeface="Calibri"/>
              </a:rPr>
              <a:t>Fresh Energy</a:t>
            </a:r>
          </a:p>
          <a:p>
            <a:pPr marL="742950" lvl="1" indent="-285750">
              <a:buFont typeface="Calibri, Calibri_EmbeddedFont, Calibri_MSFontService, sans-serif"/>
              <a:buChar char="•"/>
            </a:pPr>
            <a:r>
              <a:rPr lang="en-US" sz="2800">
                <a:latin typeface="Calibri"/>
                <a:ea typeface="Calibri"/>
                <a:cs typeface="Calibri"/>
              </a:rPr>
              <a:t>California Public Utilities Commission</a:t>
            </a:r>
            <a:endParaRPr lang="en-US" sz="2800">
              <a:latin typeface="Aptos" panose="020B0004020202020204"/>
              <a:ea typeface="Calibri"/>
              <a:cs typeface="Calibri"/>
            </a:endParaRPr>
          </a:p>
          <a:p>
            <a:pPr marL="742950" lvl="1" indent="-285750">
              <a:buFont typeface="Calibri, Calibri_EmbeddedFont, Calibri_MSFontService, sans-serif"/>
              <a:buChar char="•"/>
            </a:pPr>
            <a:r>
              <a:rPr lang="en-US" sz="2800">
                <a:latin typeface="Calibri"/>
                <a:ea typeface="Calibri"/>
                <a:cs typeface="Calibri"/>
              </a:rPr>
              <a:t>Massachusetts Attorney General’s Office </a:t>
            </a:r>
            <a:endParaRPr lang="en-US" sz="2800">
              <a:latin typeface="Aptos" panose="020B0004020202020204"/>
              <a:ea typeface="Calibri"/>
              <a:cs typeface="Calibri"/>
            </a:endParaRPr>
          </a:p>
          <a:p>
            <a:pPr marL="742950" lvl="1" indent="-285750">
              <a:buFont typeface="Calibri, Calibri_EmbeddedFont, Calibri_MSFontService, sans-serif"/>
              <a:buChar char="•"/>
            </a:pPr>
            <a:r>
              <a:rPr lang="en-US" sz="2800">
                <a:latin typeface="Calibri"/>
                <a:ea typeface="Calibri"/>
                <a:cs typeface="Calibri"/>
              </a:rPr>
              <a:t>University of Pennsylvania, FSC, Public Finance and General Economics of Belmont, Massachusetts</a:t>
            </a:r>
            <a:endParaRPr lang="en-US" sz="2800">
              <a:latin typeface="Aptos" panose="020B0004020202020204"/>
              <a:ea typeface="Calibri"/>
              <a:cs typeface="Calibri"/>
            </a:endParaRPr>
          </a:p>
          <a:p>
            <a:pPr marL="285750" indent="-285750">
              <a:buFont typeface="Calibri, Calibri_EmbeddedFont, Calibri_MSFontService, sans-serif"/>
              <a:buChar char="•"/>
            </a:pPr>
            <a:r>
              <a:rPr lang="en-US" sz="2800">
                <a:latin typeface="Calibri"/>
                <a:ea typeface="Calibri"/>
                <a:cs typeface="Calibri"/>
              </a:rPr>
              <a:t> Questions for Presenters</a:t>
            </a:r>
          </a:p>
          <a:p>
            <a:pPr marL="285750" indent="-285750">
              <a:buFont typeface="Calibri, Calibri_EmbeddedFont, Calibri_MSFontService, sans-serif"/>
              <a:buChar char="•"/>
            </a:pPr>
            <a:r>
              <a:rPr lang="en-US" sz="2800">
                <a:latin typeface="Calibri"/>
                <a:ea typeface="Calibri"/>
                <a:cs typeface="Calibri"/>
              </a:rPr>
              <a:t> Closing &amp; Next Steps</a:t>
            </a:r>
            <a:endParaRPr lang="en-US" sz="2800"/>
          </a:p>
        </p:txBody>
      </p:sp>
    </p:spTree>
    <p:extLst>
      <p:ext uri="{BB962C8B-B14F-4D97-AF65-F5344CB8AC3E}">
        <p14:creationId xmlns:p14="http://schemas.microsoft.com/office/powerpoint/2010/main" val="438811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3907-0B06-F27D-1F0F-C76AE68D4638}"/>
              </a:ext>
            </a:extLst>
          </p:cNvPr>
          <p:cNvSpPr>
            <a:spLocks noGrp="1"/>
          </p:cNvSpPr>
          <p:nvPr>
            <p:ph type="title"/>
          </p:nvPr>
        </p:nvSpPr>
        <p:spPr>
          <a:xfrm>
            <a:off x="609600" y="365125"/>
            <a:ext cx="10972800" cy="529113"/>
          </a:xfrm>
        </p:spPr>
        <p:txBody>
          <a:bodyPr/>
          <a:lstStyle/>
          <a:p>
            <a:r>
              <a:rPr lang="en-US" sz="2800"/>
              <a:t>Monthly Residential Disconnections and Arrearages by IOU</a:t>
            </a:r>
          </a:p>
        </p:txBody>
      </p:sp>
      <p:sp>
        <p:nvSpPr>
          <p:cNvPr id="3" name="Content Placeholder 2">
            <a:extLst>
              <a:ext uri="{FF2B5EF4-FFF2-40B4-BE49-F238E27FC236}">
                <a16:creationId xmlns:a16="http://schemas.microsoft.com/office/drawing/2014/main" id="{7BDB0A73-1429-FA4C-20B8-996CFF441FFC}"/>
              </a:ext>
            </a:extLst>
          </p:cNvPr>
          <p:cNvSpPr>
            <a:spLocks noGrp="1"/>
          </p:cNvSpPr>
          <p:nvPr>
            <p:ph idx="1"/>
          </p:nvPr>
        </p:nvSpPr>
        <p:spPr/>
        <p:txBody>
          <a:bodyPr vert="horz" lIns="0" tIns="45720" rIns="91440" bIns="45720" rtlCol="0" anchor="t">
            <a:noAutofit/>
          </a:bodyPr>
          <a:lstStyle/>
          <a:p>
            <a:endParaRPr lang="en-US"/>
          </a:p>
          <a:p>
            <a:endParaRPr lang="en-US"/>
          </a:p>
          <a:p>
            <a:endParaRPr lang="en-US"/>
          </a:p>
          <a:p>
            <a:endParaRPr lang="en-US"/>
          </a:p>
          <a:p>
            <a:endParaRPr lang="en-US"/>
          </a:p>
          <a:p>
            <a:endParaRPr lang="en-US"/>
          </a:p>
          <a:p>
            <a:endParaRPr lang="en-US"/>
          </a:p>
          <a:p>
            <a:endParaRPr lang="en-US"/>
          </a:p>
          <a:p>
            <a:endParaRPr lang="en-US"/>
          </a:p>
          <a:p>
            <a:r>
              <a:rPr lang="en-US" sz="1400" b="1">
                <a:solidFill>
                  <a:srgbClr val="000000"/>
                </a:solidFill>
                <a:latin typeface="Aptos Display"/>
              </a:rPr>
              <a:t>Due to the California Climate Credit applied to bills in May 2024, SoCalGas's arrearages significantly reduced from approximately $300k to $197k. This reduction is not related to disconnections, as SoCalGas has disconnected fewer than 100 customers per month.</a:t>
            </a:r>
            <a:endParaRPr lang="en-US" sz="1800" b="1"/>
          </a:p>
        </p:txBody>
      </p:sp>
      <p:sp>
        <p:nvSpPr>
          <p:cNvPr id="4" name="Slide Number Placeholder 3">
            <a:extLst>
              <a:ext uri="{FF2B5EF4-FFF2-40B4-BE49-F238E27FC236}">
                <a16:creationId xmlns:a16="http://schemas.microsoft.com/office/drawing/2014/main" id="{DB7705A8-AE33-C62F-8735-989FCA6A7772}"/>
              </a:ext>
            </a:extLst>
          </p:cNvPr>
          <p:cNvSpPr>
            <a:spLocks noGrp="1"/>
          </p:cNvSpPr>
          <p:nvPr>
            <p:ph type="sldNum" sz="quarter" idx="12"/>
          </p:nvPr>
        </p:nvSpPr>
        <p:spPr/>
        <p:txBody>
          <a:bodyPr/>
          <a:lstStyle/>
          <a:p>
            <a:fld id="{1C4126A1-9282-4A82-AC02-A59AF4A969C8}" type="slidenum">
              <a:rPr lang="en-US" smtClean="0"/>
              <a:t>50</a:t>
            </a:fld>
            <a:endParaRPr lang="en-US"/>
          </a:p>
        </p:txBody>
      </p:sp>
      <p:pic>
        <p:nvPicPr>
          <p:cNvPr id="7" name="Picture 6">
            <a:extLst>
              <a:ext uri="{FF2B5EF4-FFF2-40B4-BE49-F238E27FC236}">
                <a16:creationId xmlns:a16="http://schemas.microsoft.com/office/drawing/2014/main" id="{0E877518-BBD8-D7DC-F29C-8982EE242544}"/>
              </a:ext>
            </a:extLst>
          </p:cNvPr>
          <p:cNvPicPr>
            <a:picLocks noChangeAspect="1"/>
          </p:cNvPicPr>
          <p:nvPr/>
        </p:nvPicPr>
        <p:blipFill>
          <a:blip r:embed="rId3"/>
          <a:stretch>
            <a:fillRect/>
          </a:stretch>
        </p:blipFill>
        <p:spPr>
          <a:xfrm>
            <a:off x="2316914" y="1082467"/>
            <a:ext cx="7124519" cy="4693066"/>
          </a:xfrm>
          <a:prstGeom prst="rect">
            <a:avLst/>
          </a:prstGeom>
        </p:spPr>
      </p:pic>
    </p:spTree>
    <p:extLst>
      <p:ext uri="{BB962C8B-B14F-4D97-AF65-F5344CB8AC3E}">
        <p14:creationId xmlns:p14="http://schemas.microsoft.com/office/powerpoint/2010/main" val="1272017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DD95-362D-582E-1937-D8ED2BC1904B}"/>
              </a:ext>
            </a:extLst>
          </p:cNvPr>
          <p:cNvSpPr>
            <a:spLocks noGrp="1"/>
          </p:cNvSpPr>
          <p:nvPr>
            <p:ph type="title"/>
          </p:nvPr>
        </p:nvSpPr>
        <p:spPr>
          <a:xfrm>
            <a:off x="317770" y="432715"/>
            <a:ext cx="10972800" cy="762965"/>
          </a:xfrm>
        </p:spPr>
        <p:txBody>
          <a:bodyPr/>
          <a:lstStyle/>
          <a:p>
            <a:r>
              <a:rPr lang="en-US" sz="2400">
                <a:latin typeface="Gill Sans Nova" panose="020B0602020104020203" pitchFamily="34" charset="0"/>
              </a:rPr>
              <a:t>Utilities Disconnect More</a:t>
            </a:r>
            <a:r>
              <a:rPr lang="en-US" sz="2400">
                <a:solidFill>
                  <a:srgbClr val="2A3C50"/>
                </a:solidFill>
                <a:latin typeface="Gill Sans Nova" panose="020B0602020104020203" pitchFamily="34" charset="0"/>
              </a:rPr>
              <a:t> Non-CARE/FERA than CARE/FERA Customers:</a:t>
            </a:r>
            <a:br>
              <a:rPr lang="en-US" sz="2400">
                <a:solidFill>
                  <a:srgbClr val="2A3C50"/>
                </a:solidFill>
                <a:latin typeface="Gill Sans Nova" panose="020B0602020104020203" pitchFamily="34" charset="0"/>
              </a:rPr>
            </a:br>
            <a:r>
              <a:rPr lang="en-US" sz="2400">
                <a:solidFill>
                  <a:srgbClr val="2A3C50"/>
                </a:solidFill>
                <a:latin typeface="Gill Sans Nova" panose="020B0602020104020203" pitchFamily="34" charset="0"/>
              </a:rPr>
              <a:t>Larger Reduction in Non-CARE/FERA Arrearages (Blue Bars)</a:t>
            </a:r>
            <a:endParaRPr lang="en-US" sz="3200" b="0">
              <a:solidFill>
                <a:srgbClr val="000000"/>
              </a:solidFill>
              <a:latin typeface="Gill Sans Nova" panose="020B0602020104020203" pitchFamily="34" charset="0"/>
            </a:endParaRPr>
          </a:p>
        </p:txBody>
      </p:sp>
      <p:pic>
        <p:nvPicPr>
          <p:cNvPr id="5" name="Content Placeholder 4">
            <a:extLst>
              <a:ext uri="{FF2B5EF4-FFF2-40B4-BE49-F238E27FC236}">
                <a16:creationId xmlns:a16="http://schemas.microsoft.com/office/drawing/2014/main" id="{987B0FFF-B6CB-5551-C4ED-17559EC63132}"/>
              </a:ext>
            </a:extLst>
          </p:cNvPr>
          <p:cNvPicPr>
            <a:picLocks noGrp="1" noChangeAspect="1"/>
          </p:cNvPicPr>
          <p:nvPr>
            <p:ph idx="1"/>
          </p:nvPr>
        </p:nvPicPr>
        <p:blipFill>
          <a:blip r:embed="rId2"/>
          <a:stretch>
            <a:fillRect/>
          </a:stretch>
        </p:blipFill>
        <p:spPr>
          <a:xfrm>
            <a:off x="0" y="1933978"/>
            <a:ext cx="4269318" cy="2991134"/>
          </a:xfrm>
        </p:spPr>
      </p:pic>
      <p:sp>
        <p:nvSpPr>
          <p:cNvPr id="4" name="Slide Number Placeholder 3">
            <a:extLst>
              <a:ext uri="{FF2B5EF4-FFF2-40B4-BE49-F238E27FC236}">
                <a16:creationId xmlns:a16="http://schemas.microsoft.com/office/drawing/2014/main" id="{4EB7A2B2-074C-A915-37DE-5CE1E9A5BFF6}"/>
              </a:ext>
            </a:extLst>
          </p:cNvPr>
          <p:cNvSpPr>
            <a:spLocks noGrp="1"/>
          </p:cNvSpPr>
          <p:nvPr>
            <p:ph type="sldNum" sz="quarter" idx="12"/>
          </p:nvPr>
        </p:nvSpPr>
        <p:spPr/>
        <p:txBody>
          <a:bodyPr/>
          <a:lstStyle/>
          <a:p>
            <a:fld id="{1C4126A1-9282-4A82-AC02-A59AF4A969C8}" type="slidenum">
              <a:rPr lang="en-US" smtClean="0"/>
              <a:t>51</a:t>
            </a:fld>
            <a:endParaRPr lang="en-US"/>
          </a:p>
        </p:txBody>
      </p:sp>
      <p:pic>
        <p:nvPicPr>
          <p:cNvPr id="7" name="Picture 6">
            <a:extLst>
              <a:ext uri="{FF2B5EF4-FFF2-40B4-BE49-F238E27FC236}">
                <a16:creationId xmlns:a16="http://schemas.microsoft.com/office/drawing/2014/main" id="{0C156299-9364-39CB-1162-183C3E8836B6}"/>
              </a:ext>
            </a:extLst>
          </p:cNvPr>
          <p:cNvPicPr>
            <a:picLocks noChangeAspect="1"/>
          </p:cNvPicPr>
          <p:nvPr/>
        </p:nvPicPr>
        <p:blipFill>
          <a:blip r:embed="rId3"/>
          <a:stretch>
            <a:fillRect/>
          </a:stretch>
        </p:blipFill>
        <p:spPr>
          <a:xfrm>
            <a:off x="8042394" y="1933978"/>
            <a:ext cx="4149606" cy="2990227"/>
          </a:xfrm>
          <a:prstGeom prst="rect">
            <a:avLst/>
          </a:prstGeom>
        </p:spPr>
      </p:pic>
      <p:pic>
        <p:nvPicPr>
          <p:cNvPr id="9" name="Picture 8">
            <a:extLst>
              <a:ext uri="{FF2B5EF4-FFF2-40B4-BE49-F238E27FC236}">
                <a16:creationId xmlns:a16="http://schemas.microsoft.com/office/drawing/2014/main" id="{A9CB6FC9-25E5-A95D-EA88-FB3FF5F1EAC7}"/>
              </a:ext>
            </a:extLst>
          </p:cNvPr>
          <p:cNvPicPr>
            <a:picLocks noChangeAspect="1"/>
          </p:cNvPicPr>
          <p:nvPr/>
        </p:nvPicPr>
        <p:blipFill>
          <a:blip r:embed="rId4"/>
          <a:stretch>
            <a:fillRect/>
          </a:stretch>
        </p:blipFill>
        <p:spPr>
          <a:xfrm>
            <a:off x="4323996" y="1933978"/>
            <a:ext cx="3729441" cy="2991134"/>
          </a:xfrm>
          <a:prstGeom prst="rect">
            <a:avLst/>
          </a:prstGeom>
        </p:spPr>
      </p:pic>
    </p:spTree>
    <p:extLst>
      <p:ext uri="{BB962C8B-B14F-4D97-AF65-F5344CB8AC3E}">
        <p14:creationId xmlns:p14="http://schemas.microsoft.com/office/powerpoint/2010/main" val="264581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83299FF-3FD3-2FD0-2EFC-D170E24A7B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A746AB-77B5-E69B-C56E-EA9294CA9198}"/>
              </a:ext>
            </a:extLst>
          </p:cNvPr>
          <p:cNvSpPr>
            <a:spLocks noGrp="1"/>
          </p:cNvSpPr>
          <p:nvPr>
            <p:ph type="title"/>
          </p:nvPr>
        </p:nvSpPr>
        <p:spPr>
          <a:xfrm>
            <a:off x="2126165" y="2910297"/>
            <a:ext cx="9601200" cy="2327002"/>
          </a:xfrm>
        </p:spPr>
        <p:txBody>
          <a:bodyPr/>
          <a:lstStyle/>
          <a:p>
            <a:pPr algn="ctr"/>
            <a:endParaRPr lang="en-US"/>
          </a:p>
        </p:txBody>
      </p:sp>
      <p:sp>
        <p:nvSpPr>
          <p:cNvPr id="4" name="Slide Number Placeholder 3">
            <a:extLst>
              <a:ext uri="{FF2B5EF4-FFF2-40B4-BE49-F238E27FC236}">
                <a16:creationId xmlns:a16="http://schemas.microsoft.com/office/drawing/2014/main" id="{19C3382A-2FDD-C0D4-921D-D4E421BCE7D7}"/>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pic>
        <p:nvPicPr>
          <p:cNvPr id="7" name="Picture 6" descr="One glowing light bulb among other light bulbs">
            <a:extLst>
              <a:ext uri="{FF2B5EF4-FFF2-40B4-BE49-F238E27FC236}">
                <a16:creationId xmlns:a16="http://schemas.microsoft.com/office/drawing/2014/main" id="{09CDA460-E81C-8CD1-A2F9-EB4198962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155474"/>
          </a:xfrm>
          <a:prstGeom prst="rect">
            <a:avLst/>
          </a:prstGeom>
        </p:spPr>
      </p:pic>
      <p:sp>
        <p:nvSpPr>
          <p:cNvPr id="9" name="TextBox 8">
            <a:extLst>
              <a:ext uri="{FF2B5EF4-FFF2-40B4-BE49-F238E27FC236}">
                <a16:creationId xmlns:a16="http://schemas.microsoft.com/office/drawing/2014/main" id="{BDAC338B-9BBD-8C8C-BC99-BD7FB71E9A12}"/>
              </a:ext>
            </a:extLst>
          </p:cNvPr>
          <p:cNvSpPr txBox="1"/>
          <p:nvPr/>
        </p:nvSpPr>
        <p:spPr>
          <a:xfrm>
            <a:off x="5350214" y="2630985"/>
            <a:ext cx="623218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DAA2">
                    <a:lumMod val="75000"/>
                  </a:srgbClr>
                </a:solidFill>
                <a:effectLst/>
                <a:uLnTx/>
                <a:uFillTx/>
                <a:latin typeface="Gill Sans Nova" panose="020B0602020104020203" pitchFamily="34" charset="0"/>
                <a:ea typeface="+mn-ea"/>
                <a:cs typeface="+mn-cs"/>
              </a:rPr>
              <a:t>California’s Arrearage Related Customer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DAA2">
                  <a:lumMod val="75000"/>
                </a:srgbClr>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120497950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8CAEF-AB0E-959F-5208-332C465D7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BDD78-7FFC-5E81-955A-4AF5FF750F2C}"/>
              </a:ext>
            </a:extLst>
          </p:cNvPr>
          <p:cNvSpPr>
            <a:spLocks noGrp="1"/>
          </p:cNvSpPr>
          <p:nvPr>
            <p:ph type="title"/>
          </p:nvPr>
        </p:nvSpPr>
        <p:spPr>
          <a:xfrm>
            <a:off x="609598" y="92751"/>
            <a:ext cx="10972800" cy="948109"/>
          </a:xfrm>
        </p:spPr>
        <p:txBody>
          <a:bodyPr/>
          <a:lstStyle/>
          <a:p>
            <a:r>
              <a:rPr lang="en-US" sz="2800">
                <a:latin typeface="Gill Sans Nova" panose="020B0602020104020203" pitchFamily="34" charset="0"/>
              </a:rPr>
              <a:t>Arrearage Management Plans (AMP): Program Details</a:t>
            </a:r>
          </a:p>
        </p:txBody>
      </p:sp>
      <p:sp>
        <p:nvSpPr>
          <p:cNvPr id="3" name="Content Placeholder 2">
            <a:extLst>
              <a:ext uri="{FF2B5EF4-FFF2-40B4-BE49-F238E27FC236}">
                <a16:creationId xmlns:a16="http://schemas.microsoft.com/office/drawing/2014/main" id="{16FA4B31-5EBA-D093-F3AF-BCBA9EA86928}"/>
              </a:ext>
            </a:extLst>
          </p:cNvPr>
          <p:cNvSpPr>
            <a:spLocks noGrp="1"/>
          </p:cNvSpPr>
          <p:nvPr>
            <p:ph idx="1"/>
          </p:nvPr>
        </p:nvSpPr>
        <p:spPr>
          <a:xfrm>
            <a:off x="317769" y="1545161"/>
            <a:ext cx="11686163" cy="4351338"/>
          </a:xfrm>
        </p:spPr>
        <p:txBody>
          <a:bodyPr vert="horz" lIns="0" tIns="45720" rIns="91440" bIns="45720" rtlCol="0" anchor="t">
            <a:noAutofit/>
          </a:bodyPr>
          <a:lstStyle/>
          <a:p>
            <a:r>
              <a:rPr lang="en-US" sz="1800" b="1">
                <a:solidFill>
                  <a:schemeClr val="tx1"/>
                </a:solidFill>
                <a:latin typeface="Gill Sans Nova" panose="020B0602020104020203" pitchFamily="34" charset="0"/>
                <a:ea typeface="Calibri"/>
                <a:cs typeface="Calibri"/>
              </a:rPr>
              <a:t>AMP is a debt forgiveness payment plan option </a:t>
            </a:r>
            <a:r>
              <a:rPr lang="en-US" sz="1800">
                <a:solidFill>
                  <a:schemeClr val="tx1"/>
                </a:solidFill>
                <a:latin typeface="Gill Sans Nova" panose="020B0602020104020203" pitchFamily="34" charset="0"/>
                <a:ea typeface="Calibri"/>
                <a:cs typeface="Calibri"/>
              </a:rPr>
              <a:t>for customers with past due bills greater than $500 and 90 days of age or older.</a:t>
            </a:r>
            <a:endParaRPr lang="en-US" sz="1800">
              <a:solidFill>
                <a:schemeClr val="tx1"/>
              </a:solidFill>
              <a:latin typeface="Gill Sans Nova" panose="020B0602020104020203" pitchFamily="34" charset="0"/>
              <a:cs typeface="Arial"/>
            </a:endParaRPr>
          </a:p>
          <a:p>
            <a:r>
              <a:rPr lang="en-US" sz="1800" b="1">
                <a:solidFill>
                  <a:schemeClr val="tx1"/>
                </a:solidFill>
                <a:latin typeface="Gill Sans Nova" panose="020B0602020104020203" pitchFamily="34" charset="0"/>
                <a:ea typeface="Calibri"/>
                <a:cs typeface="Calibri"/>
              </a:rPr>
              <a:t>AMP will forgive 1/12 of your utility debt after each on-time payment of the existing month’s bill</a:t>
            </a:r>
            <a:r>
              <a:rPr lang="en-US" sz="1800">
                <a:solidFill>
                  <a:schemeClr val="tx1"/>
                </a:solidFill>
                <a:latin typeface="Gill Sans Nova" panose="020B0602020104020203" pitchFamily="34" charset="0"/>
                <a:ea typeface="Calibri"/>
                <a:cs typeface="Calibri"/>
              </a:rPr>
              <a:t>. After twelve on-time payments of individual monthly bills, your debt will be fully forgiven.</a:t>
            </a:r>
            <a:endParaRPr lang="en-US" sz="1800">
              <a:solidFill>
                <a:schemeClr val="tx1"/>
              </a:solidFill>
              <a:latin typeface="Gill Sans Nova" panose="020B0602020104020203" pitchFamily="34" charset="0"/>
            </a:endParaRPr>
          </a:p>
          <a:p>
            <a:pPr lvl="1">
              <a:buFont typeface="Wingdings" panose="05000000000000000000" pitchFamily="2" charset="2"/>
              <a:buChar char="Ø"/>
            </a:pPr>
            <a:r>
              <a:rPr lang="en-US" sz="1800" i="1">
                <a:solidFill>
                  <a:srgbClr val="C00000"/>
                </a:solidFill>
                <a:latin typeface="Gill Sans Nova" panose="020B0602020104020203" pitchFamily="34" charset="0"/>
                <a:ea typeface="Calibri"/>
                <a:cs typeface="Calibri"/>
              </a:rPr>
              <a:t>The maximum amount eligible for AMP forgiveness in a calendar year is $8,000.</a:t>
            </a:r>
            <a:endParaRPr lang="en-US" sz="1800" i="1">
              <a:solidFill>
                <a:srgbClr val="C00000"/>
              </a:solidFill>
              <a:latin typeface="Gill Sans Nova" panose="020B0602020104020203" pitchFamily="34" charset="0"/>
            </a:endParaRPr>
          </a:p>
          <a:p>
            <a:r>
              <a:rPr lang="en-US" sz="1800">
                <a:solidFill>
                  <a:schemeClr val="tx1"/>
                </a:solidFill>
                <a:latin typeface="Gill Sans Nova" panose="020B0602020104020203" pitchFamily="34" charset="0"/>
                <a:ea typeface="Calibri"/>
                <a:cs typeface="Calibri"/>
              </a:rPr>
              <a:t>A customer can miss up to two non-sequential payments.  The missed payment must be made up on the next billing due date with an on-time payment of both the current bill and the past bill(s). </a:t>
            </a:r>
          </a:p>
          <a:p>
            <a:pPr lvl="1">
              <a:buFont typeface="Wingdings" panose="05000000000000000000" pitchFamily="2" charset="2"/>
              <a:buChar char="Ø"/>
            </a:pPr>
            <a:r>
              <a:rPr lang="en-US" sz="1800" i="1">
                <a:solidFill>
                  <a:srgbClr val="C00000"/>
                </a:solidFill>
                <a:latin typeface="Gill Sans Nova" panose="020B0602020104020203" pitchFamily="34" charset="0"/>
                <a:ea typeface="Calibri"/>
                <a:cs typeface="Calibri"/>
              </a:rPr>
              <a:t>Missing two sequential payments will break the AMP.</a:t>
            </a:r>
            <a:endParaRPr lang="en-US" sz="1800" i="1">
              <a:solidFill>
                <a:srgbClr val="C00000"/>
              </a:solidFill>
              <a:latin typeface="Gill Sans Nova" panose="020B0602020104020203" pitchFamily="34" charset="0"/>
            </a:endParaRPr>
          </a:p>
          <a:p>
            <a:pPr lvl="1">
              <a:buFont typeface="Wingdings" panose="05000000000000000000" pitchFamily="2" charset="2"/>
              <a:buChar char="Ø"/>
            </a:pPr>
            <a:r>
              <a:rPr lang="en-US" sz="1800">
                <a:solidFill>
                  <a:srgbClr val="C00000"/>
                </a:solidFill>
                <a:latin typeface="Gill Sans Nova" panose="020B0602020104020203" pitchFamily="34" charset="0"/>
                <a:ea typeface="Calibri"/>
                <a:cs typeface="Calibri"/>
              </a:rPr>
              <a:t>Customers who complete or break or do not finish AMP are eligible to sign up again after a 12-month waiting period</a:t>
            </a:r>
            <a:r>
              <a:rPr lang="en-US" sz="1600">
                <a:solidFill>
                  <a:srgbClr val="C00000"/>
                </a:solidFill>
                <a:latin typeface="Gill Sans Nova" panose="020B0602020104020203" pitchFamily="34" charset="0"/>
                <a:ea typeface="Calibri"/>
                <a:cs typeface="Calibri"/>
              </a:rPr>
              <a:t>.</a:t>
            </a:r>
          </a:p>
          <a:p>
            <a:pPr lvl="1">
              <a:buFont typeface="Wingdings" panose="05000000000000000000" pitchFamily="2" charset="2"/>
              <a:buChar char="Ø"/>
            </a:pPr>
            <a:endParaRPr lang="en-US" sz="1600">
              <a:solidFill>
                <a:schemeClr val="tx1"/>
              </a:solidFill>
              <a:latin typeface="Gill Sans Nova" panose="020B0602020104020203" pitchFamily="34" charset="0"/>
            </a:endParaRPr>
          </a:p>
          <a:p>
            <a:r>
              <a:rPr lang="en-US" sz="1800">
                <a:solidFill>
                  <a:schemeClr val="tx1"/>
                </a:solidFill>
                <a:latin typeface="Gill Sans Nova" panose="020B0602020104020203" pitchFamily="34" charset="0"/>
                <a:cs typeface="Arial"/>
              </a:rPr>
              <a:t>The rules and guidelines for AMP and COVID Payment Plans require customers to make on-time payments of their current billing charges, as well as any payment installments. </a:t>
            </a:r>
            <a:endParaRPr lang="en-US" sz="1800">
              <a:solidFill>
                <a:schemeClr val="tx1"/>
              </a:solidFill>
              <a:latin typeface="Gill Sans Nova" panose="020B0602020104020203" pitchFamily="34" charset="0"/>
            </a:endParaRPr>
          </a:p>
          <a:p>
            <a:r>
              <a:rPr lang="en-US" sz="1800">
                <a:solidFill>
                  <a:schemeClr val="tx1"/>
                </a:solidFill>
                <a:latin typeface="Gill Sans Nova" panose="020B0602020104020203" pitchFamily="34" charset="0"/>
                <a:cs typeface="Arial"/>
              </a:rPr>
              <a:t>Based on customer sentiment/feedback, a large portion of customers enroll in AMP and Payment Plans as a means of prolonging protection from disconnection.</a:t>
            </a:r>
            <a:endParaRPr lang="en-US" sz="1800">
              <a:solidFill>
                <a:schemeClr val="tx1"/>
              </a:solidFill>
              <a:latin typeface="Gill Sans Nova" panose="020B0602020104020203" pitchFamily="34" charset="0"/>
            </a:endParaRPr>
          </a:p>
          <a:p>
            <a:pPr lvl="1">
              <a:buFont typeface="Wingdings" panose="05000000000000000000" pitchFamily="2" charset="2"/>
              <a:buChar char="Ø"/>
            </a:pPr>
            <a:r>
              <a:rPr lang="en-US" sz="1800">
                <a:solidFill>
                  <a:srgbClr val="C00000"/>
                </a:solidFill>
                <a:latin typeface="Gill Sans Nova" panose="020B0602020104020203" pitchFamily="34" charset="0"/>
                <a:cs typeface="Arial"/>
              </a:rPr>
              <a:t>The target customer for AMP and Payment Plans are those that are able to pay their current billing charges.</a:t>
            </a:r>
          </a:p>
          <a:p>
            <a:endParaRPr lang="en-US" sz="1800">
              <a:solidFill>
                <a:schemeClr val="tx1"/>
              </a:solidFill>
              <a:latin typeface="Gill Sans Nova" panose="020B0602020104020203" pitchFamily="34" charset="0"/>
              <a:cs typeface="Arial"/>
            </a:endParaRPr>
          </a:p>
          <a:p>
            <a:endParaRPr lang="en-US" sz="2800">
              <a:latin typeface="Gill Sans Nova" panose="020B0602020104020203" pitchFamily="34" charset="0"/>
            </a:endParaRPr>
          </a:p>
        </p:txBody>
      </p:sp>
      <p:sp>
        <p:nvSpPr>
          <p:cNvPr id="4" name="Slide Number Placeholder 3">
            <a:extLst>
              <a:ext uri="{FF2B5EF4-FFF2-40B4-BE49-F238E27FC236}">
                <a16:creationId xmlns:a16="http://schemas.microsoft.com/office/drawing/2014/main" id="{34F68D36-E5DD-D5FD-62D2-59FD9B46F065}"/>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34642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FD25-CD97-E490-A705-9BBB83515CCB}"/>
              </a:ext>
            </a:extLst>
          </p:cNvPr>
          <p:cNvSpPr>
            <a:spLocks noGrp="1"/>
          </p:cNvSpPr>
          <p:nvPr>
            <p:ph type="title"/>
          </p:nvPr>
        </p:nvSpPr>
        <p:spPr>
          <a:xfrm>
            <a:off x="838200" y="-1031"/>
            <a:ext cx="10515600" cy="1325563"/>
          </a:xfrm>
        </p:spPr>
        <p:txBody>
          <a:bodyPr>
            <a:normAutofit/>
          </a:bodyPr>
          <a:lstStyle/>
          <a:p>
            <a:r>
              <a:rPr lang="en-US" sz="4000">
                <a:latin typeface="Gill Sans Nova" panose="020B0602020104020203" pitchFamily="34" charset="0"/>
              </a:rPr>
              <a:t>Recent AMP Data Updates</a:t>
            </a:r>
          </a:p>
        </p:txBody>
      </p:sp>
      <p:sp>
        <p:nvSpPr>
          <p:cNvPr id="12" name="Content Placeholder 11">
            <a:extLst>
              <a:ext uri="{FF2B5EF4-FFF2-40B4-BE49-F238E27FC236}">
                <a16:creationId xmlns:a16="http://schemas.microsoft.com/office/drawing/2014/main" id="{20759AD3-575A-4791-E9AE-9011473B8586}"/>
              </a:ext>
            </a:extLst>
          </p:cNvPr>
          <p:cNvSpPr>
            <a:spLocks noGrp="1"/>
          </p:cNvSpPr>
          <p:nvPr>
            <p:ph sz="half" idx="2"/>
          </p:nvPr>
        </p:nvSpPr>
        <p:spPr>
          <a:xfrm>
            <a:off x="495389" y="4450338"/>
            <a:ext cx="3901513" cy="1766460"/>
          </a:xfrm>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p>
            <a:pPr marL="457200" indent="-457200"/>
            <a:r>
              <a:rPr lang="en-US" sz="1600"/>
              <a:t>AMP enrollments increased in 2023</a:t>
            </a:r>
          </a:p>
          <a:p>
            <a:pPr marL="457200" indent="-457200"/>
            <a:r>
              <a:rPr lang="en-US" sz="1600"/>
              <a:t>The Involuntary Removal rate improved in 2023 for SCE, SDG&amp;E, and SoCalGas</a:t>
            </a:r>
          </a:p>
          <a:p>
            <a:pPr marL="457200" indent="-457200"/>
            <a:r>
              <a:rPr lang="en-US" sz="1600"/>
              <a:t>PG&amp;E had higher removal rate in 2023, compared to prior years</a:t>
            </a:r>
          </a:p>
        </p:txBody>
      </p:sp>
      <p:pic>
        <p:nvPicPr>
          <p:cNvPr id="3" name="Picture 2">
            <a:extLst>
              <a:ext uri="{FF2B5EF4-FFF2-40B4-BE49-F238E27FC236}">
                <a16:creationId xmlns:a16="http://schemas.microsoft.com/office/drawing/2014/main" id="{76E73B0A-149D-75DD-27AA-A85BBEF16E9F}"/>
              </a:ext>
            </a:extLst>
          </p:cNvPr>
          <p:cNvPicPr>
            <a:picLocks noChangeAspect="1"/>
          </p:cNvPicPr>
          <p:nvPr/>
        </p:nvPicPr>
        <p:blipFill>
          <a:blip r:embed="rId2"/>
          <a:stretch>
            <a:fillRect/>
          </a:stretch>
        </p:blipFill>
        <p:spPr>
          <a:xfrm>
            <a:off x="838200" y="924128"/>
            <a:ext cx="8660317" cy="2494047"/>
          </a:xfrm>
          <a:prstGeom prst="rect">
            <a:avLst/>
          </a:prstGeom>
        </p:spPr>
      </p:pic>
      <p:pic>
        <p:nvPicPr>
          <p:cNvPr id="6" name="Content Placeholder 5">
            <a:extLst>
              <a:ext uri="{FF2B5EF4-FFF2-40B4-BE49-F238E27FC236}">
                <a16:creationId xmlns:a16="http://schemas.microsoft.com/office/drawing/2014/main" id="{26DBCB29-D2E1-0484-7F69-EB23210DAB8A}"/>
              </a:ext>
            </a:extLst>
          </p:cNvPr>
          <p:cNvPicPr>
            <a:picLocks noGrp="1" noChangeAspect="1"/>
          </p:cNvPicPr>
          <p:nvPr>
            <p:ph sz="half" idx="1"/>
          </p:nvPr>
        </p:nvPicPr>
        <p:blipFill>
          <a:blip r:embed="rId3"/>
          <a:stretch>
            <a:fillRect/>
          </a:stretch>
        </p:blipFill>
        <p:spPr>
          <a:xfrm>
            <a:off x="4928063" y="3460365"/>
            <a:ext cx="2883227" cy="3331761"/>
          </a:xfrm>
        </p:spPr>
      </p:pic>
      <p:pic>
        <p:nvPicPr>
          <p:cNvPr id="7" name="Picture 6">
            <a:extLst>
              <a:ext uri="{FF2B5EF4-FFF2-40B4-BE49-F238E27FC236}">
                <a16:creationId xmlns:a16="http://schemas.microsoft.com/office/drawing/2014/main" id="{CF2DFBF5-E606-DB7C-C6CF-AAAA8B1C4A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42451" y="3454351"/>
            <a:ext cx="3216298" cy="3337775"/>
          </a:xfrm>
          <a:prstGeom prst="rect">
            <a:avLst/>
          </a:prstGeom>
        </p:spPr>
      </p:pic>
    </p:spTree>
    <p:extLst>
      <p:ext uri="{BB962C8B-B14F-4D97-AF65-F5344CB8AC3E}">
        <p14:creationId xmlns:p14="http://schemas.microsoft.com/office/powerpoint/2010/main" val="131332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2D59-5FFB-A07D-FB44-319A301E1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F9529-A8D2-4366-4551-1D4BCF7744BE}"/>
              </a:ext>
            </a:extLst>
          </p:cNvPr>
          <p:cNvSpPr>
            <a:spLocks noGrp="1"/>
          </p:cNvSpPr>
          <p:nvPr>
            <p:ph type="title"/>
          </p:nvPr>
        </p:nvSpPr>
        <p:spPr>
          <a:xfrm>
            <a:off x="609599" y="-101803"/>
            <a:ext cx="10972800" cy="1325563"/>
          </a:xfrm>
        </p:spPr>
        <p:txBody>
          <a:bodyPr/>
          <a:lstStyle/>
          <a:p>
            <a:r>
              <a:rPr lang="en-US" sz="3200"/>
              <a:t>Percentage of Income Payment Plan (PIPP) Pilot</a:t>
            </a:r>
          </a:p>
        </p:txBody>
      </p:sp>
      <p:sp>
        <p:nvSpPr>
          <p:cNvPr id="3" name="Content Placeholder 2">
            <a:extLst>
              <a:ext uri="{FF2B5EF4-FFF2-40B4-BE49-F238E27FC236}">
                <a16:creationId xmlns:a16="http://schemas.microsoft.com/office/drawing/2014/main" id="{4D7BFB26-3847-DB40-5A69-56964C646E55}"/>
              </a:ext>
            </a:extLst>
          </p:cNvPr>
          <p:cNvSpPr>
            <a:spLocks noGrp="1"/>
          </p:cNvSpPr>
          <p:nvPr>
            <p:ph idx="1"/>
          </p:nvPr>
        </p:nvSpPr>
        <p:spPr/>
        <p:txBody>
          <a:bodyPr vert="horz" lIns="0" tIns="45720" rIns="91440" bIns="45720" rtlCol="0" anchor="t">
            <a:noAutofit/>
          </a:bodyPr>
          <a:lstStyle/>
          <a:p>
            <a:r>
              <a:rPr lang="en-US" sz="2000">
                <a:ea typeface="+mn-lt"/>
                <a:cs typeface="+mn-lt"/>
              </a:rPr>
              <a:t>Provide CARE customers with lower fixed monthly bills.</a:t>
            </a:r>
            <a:endParaRPr lang="en-US" sz="2000"/>
          </a:p>
          <a:p>
            <a:r>
              <a:rPr lang="en-US" sz="2000">
                <a:ea typeface="+mn-lt"/>
                <a:cs typeface="+mn-lt"/>
              </a:rPr>
              <a:t>The goals of the Pilot were as follows:</a:t>
            </a:r>
          </a:p>
          <a:p>
            <a:pPr marL="682625" lvl="1" indent="-342900">
              <a:buFont typeface="+mj-lt"/>
              <a:buAutoNum type="arabicPeriod"/>
            </a:pPr>
            <a:r>
              <a:rPr lang="en-US" sz="1600">
                <a:solidFill>
                  <a:srgbClr val="C00000"/>
                </a:solidFill>
                <a:ea typeface="+mn-lt"/>
                <a:cs typeface="+mn-lt"/>
              </a:rPr>
              <a:t>Reduce the number of low-income households at risk of disconnection.</a:t>
            </a:r>
            <a:endParaRPr lang="en-US" sz="1600">
              <a:solidFill>
                <a:srgbClr val="C00000"/>
              </a:solidFill>
            </a:endParaRPr>
          </a:p>
          <a:p>
            <a:pPr marL="682625" lvl="1" indent="-342900">
              <a:buFont typeface="+mj-lt"/>
              <a:buAutoNum type="arabicPeriod"/>
            </a:pPr>
            <a:r>
              <a:rPr lang="en-US" sz="1600">
                <a:solidFill>
                  <a:srgbClr val="C00000"/>
                </a:solidFill>
                <a:ea typeface="+mn-lt"/>
                <a:cs typeface="+mn-lt"/>
              </a:rPr>
              <a:t>Encourage participation in energy savings and energy management programs.</a:t>
            </a:r>
            <a:endParaRPr lang="en-US" sz="1600">
              <a:solidFill>
                <a:srgbClr val="C00000"/>
              </a:solidFill>
            </a:endParaRPr>
          </a:p>
          <a:p>
            <a:pPr marL="682625" lvl="1" indent="-342900">
              <a:buFont typeface="+mj-lt"/>
              <a:buAutoNum type="arabicPeriod"/>
            </a:pPr>
            <a:r>
              <a:rPr lang="en-US" sz="1600">
                <a:solidFill>
                  <a:srgbClr val="C00000"/>
                </a:solidFill>
                <a:ea typeface="+mn-lt"/>
                <a:cs typeface="+mn-lt"/>
              </a:rPr>
              <a:t>Increase access to essential levels of energy service.</a:t>
            </a:r>
            <a:endParaRPr lang="en-US" sz="1600">
              <a:solidFill>
                <a:srgbClr val="C00000"/>
              </a:solidFill>
            </a:endParaRPr>
          </a:p>
          <a:p>
            <a:pPr marL="682625" lvl="1" indent="-342900">
              <a:buFont typeface="+mj-lt"/>
              <a:buAutoNum type="arabicPeriod"/>
            </a:pPr>
            <a:r>
              <a:rPr lang="en-US" sz="1600">
                <a:solidFill>
                  <a:srgbClr val="C00000"/>
                </a:solidFill>
                <a:ea typeface="+mn-lt"/>
                <a:cs typeface="+mn-lt"/>
              </a:rPr>
              <a:t>Control program costs.</a:t>
            </a:r>
          </a:p>
          <a:p>
            <a:pPr marL="339725" lvl="1" indent="0">
              <a:buNone/>
            </a:pPr>
            <a:endParaRPr lang="en-US" sz="1600"/>
          </a:p>
          <a:p>
            <a:r>
              <a:rPr lang="en-US" sz="1800">
                <a:ea typeface="+mn-lt"/>
                <a:cs typeface="+mn-lt"/>
              </a:rPr>
              <a:t>Two bill caps apply to all participants:</a:t>
            </a:r>
            <a:endParaRPr lang="en-US" sz="1800"/>
          </a:p>
          <a:p>
            <a:pPr lvl="1">
              <a:buFont typeface="Wingdings" panose="05000000000000000000" pitchFamily="2" charset="2"/>
              <a:buChar char="Ø"/>
            </a:pPr>
            <a:r>
              <a:rPr lang="en-US" sz="1600">
                <a:solidFill>
                  <a:srgbClr val="C00000"/>
                </a:solidFill>
                <a:ea typeface="+mn-lt"/>
                <a:cs typeface="+mn-lt"/>
              </a:rPr>
              <a:t>Based on household of 3 at 50% and 150% of Federal Poverty Guidelines (FPG).</a:t>
            </a:r>
            <a:endParaRPr lang="en-US" sz="1600">
              <a:solidFill>
                <a:srgbClr val="C00000"/>
              </a:solidFill>
            </a:endParaRPr>
          </a:p>
          <a:p>
            <a:pPr lvl="1">
              <a:buFont typeface="Wingdings" panose="05000000000000000000" pitchFamily="2" charset="2"/>
              <a:buChar char="Ø"/>
            </a:pPr>
            <a:r>
              <a:rPr lang="en-US" sz="1600">
                <a:solidFill>
                  <a:srgbClr val="C00000"/>
                </a:solidFill>
                <a:ea typeface="+mn-lt"/>
                <a:cs typeface="+mn-lt"/>
              </a:rPr>
              <a:t>Target energy burden of 4% (3% electric; 1% gas).</a:t>
            </a:r>
          </a:p>
          <a:p>
            <a:pPr lvl="1">
              <a:buFont typeface="Wingdings" panose="05000000000000000000" pitchFamily="2" charset="2"/>
              <a:buChar char="Ø"/>
            </a:pPr>
            <a:endParaRPr lang="en-US" sz="1800">
              <a:solidFill>
                <a:srgbClr val="FF0000"/>
              </a:solidFill>
              <a:ea typeface="+mn-lt"/>
              <a:cs typeface="+mn-lt"/>
            </a:endParaRPr>
          </a:p>
          <a:p>
            <a:pPr>
              <a:buFont typeface="Wingdings" panose="05000000000000000000" pitchFamily="2" charset="2"/>
              <a:buChar char="Ø"/>
            </a:pPr>
            <a:r>
              <a:rPr lang="en-US" sz="1800">
                <a:solidFill>
                  <a:schemeClr val="tx1"/>
                </a:solidFill>
                <a:ea typeface="+mn-lt"/>
                <a:cs typeface="+mn-lt"/>
              </a:rPr>
              <a:t>The PIPP Pilot is currently under review by independent Evaluator (report will be published soon), and is considered mostly quite successful, though scalability and cost are questionable.</a:t>
            </a:r>
          </a:p>
          <a:p>
            <a:endParaRPr lang="en-US" sz="1800"/>
          </a:p>
        </p:txBody>
      </p:sp>
      <p:sp>
        <p:nvSpPr>
          <p:cNvPr id="4" name="Slide Number Placeholder 3">
            <a:extLst>
              <a:ext uri="{FF2B5EF4-FFF2-40B4-BE49-F238E27FC236}">
                <a16:creationId xmlns:a16="http://schemas.microsoft.com/office/drawing/2014/main" id="{3C97297C-2C8D-4911-1724-3C2167058E3F}"/>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4569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580A9-E562-B41C-00F7-FECEF2216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EDDF6-11C4-64F0-3BE5-CDE4421A3F98}"/>
              </a:ext>
            </a:extLst>
          </p:cNvPr>
          <p:cNvSpPr>
            <a:spLocks noGrp="1"/>
          </p:cNvSpPr>
          <p:nvPr>
            <p:ph type="title"/>
          </p:nvPr>
        </p:nvSpPr>
        <p:spPr>
          <a:xfrm>
            <a:off x="609600" y="365125"/>
            <a:ext cx="10972800" cy="887205"/>
          </a:xfrm>
        </p:spPr>
        <p:txBody>
          <a:bodyPr/>
          <a:lstStyle/>
          <a:p>
            <a:r>
              <a:rPr lang="en-US" sz="2800"/>
              <a:t>The Community-Based Organization (CBO) </a:t>
            </a:r>
            <a:br>
              <a:rPr lang="en-US" sz="2800"/>
            </a:br>
            <a:r>
              <a:rPr lang="en-US" sz="2800"/>
              <a:t>Arrearage Case Management Pilot</a:t>
            </a:r>
          </a:p>
        </p:txBody>
      </p:sp>
      <p:sp>
        <p:nvSpPr>
          <p:cNvPr id="3" name="Content Placeholder 2">
            <a:extLst>
              <a:ext uri="{FF2B5EF4-FFF2-40B4-BE49-F238E27FC236}">
                <a16:creationId xmlns:a16="http://schemas.microsoft.com/office/drawing/2014/main" id="{BBE1A727-29DE-DF34-7CE9-56EDBC9FBA04}"/>
              </a:ext>
            </a:extLst>
          </p:cNvPr>
          <p:cNvSpPr>
            <a:spLocks noGrp="1"/>
          </p:cNvSpPr>
          <p:nvPr>
            <p:ph idx="1"/>
          </p:nvPr>
        </p:nvSpPr>
        <p:spPr/>
        <p:txBody>
          <a:bodyPr vert="horz" lIns="0" tIns="45720" rIns="91440" bIns="45720" rtlCol="0" anchor="t">
            <a:noAutofit/>
          </a:bodyPr>
          <a:lstStyle/>
          <a:p>
            <a:r>
              <a:rPr lang="en-US" sz="1800">
                <a:ea typeface="+mn-lt"/>
                <a:cs typeface="+mn-lt"/>
              </a:rPr>
              <a:t>On February 15, 2024, the Commission voted to adopt the </a:t>
            </a:r>
            <a:r>
              <a:rPr lang="en-US" sz="1800" b="1">
                <a:ea typeface="+mn-lt"/>
                <a:cs typeface="+mn-lt"/>
              </a:rPr>
              <a:t>CBO Arrears Case Management Pilot to reduce residential energy service disconnection (D.24-02-046).</a:t>
            </a:r>
            <a:endParaRPr lang="en-US" sz="1800" b="1"/>
          </a:p>
          <a:p>
            <a:pPr lvl="1">
              <a:buFont typeface="Wingdings" panose="05000000000000000000" pitchFamily="2" charset="2"/>
              <a:buChar char="Ø"/>
            </a:pPr>
            <a:r>
              <a:rPr lang="en-US" sz="1600">
                <a:ea typeface="+mn-lt"/>
                <a:cs typeface="+mn-lt"/>
              </a:rPr>
              <a:t>IOUs to contract with CBOs to provide case management services to assist 12,000 customers in managing their unpaid bills, enrolling in energy assistance and energy efficiency programs, and arranging bill payment plans.</a:t>
            </a:r>
            <a:endParaRPr lang="en-US" sz="1600"/>
          </a:p>
          <a:p>
            <a:pPr lvl="1">
              <a:buFont typeface="Wingdings" panose="05000000000000000000" pitchFamily="2" charset="2"/>
              <a:buChar char="Ø"/>
            </a:pPr>
            <a:r>
              <a:rPr lang="en-US" sz="1600">
                <a:ea typeface="+mn-lt"/>
                <a:cs typeface="+mn-lt"/>
              </a:rPr>
              <a:t>Targets communities where bills are the highest relative to available resources.</a:t>
            </a:r>
          </a:p>
          <a:p>
            <a:pPr lvl="1">
              <a:buFont typeface="Wingdings" panose="05000000000000000000" pitchFamily="2" charset="2"/>
              <a:buChar char="Ø"/>
            </a:pPr>
            <a:r>
              <a:rPr lang="en-US" sz="1600">
                <a:ea typeface="+mn-lt"/>
                <a:cs typeface="+mn-lt"/>
              </a:rPr>
              <a:t>Pilot Size:12,000 Participants (4,800 PG&amp;E customers, 4,800 SCE &amp; SoCalGas customers, 2,400 SDG&amp;E customers) </a:t>
            </a:r>
          </a:p>
          <a:p>
            <a:pPr marL="339725" lvl="1" indent="0">
              <a:buNone/>
            </a:pPr>
            <a:endParaRPr lang="en-US" sz="1600"/>
          </a:p>
          <a:p>
            <a:r>
              <a:rPr lang="en-US" sz="1800" b="1">
                <a:ea typeface="+mn-lt"/>
                <a:cs typeface="+mn-lt"/>
              </a:rPr>
              <a:t>Participating customer eligibility criteria:</a:t>
            </a:r>
            <a:endParaRPr lang="en-US" sz="1800" b="1"/>
          </a:p>
          <a:p>
            <a:pPr lvl="1">
              <a:buFont typeface="Wingdings" panose="05000000000000000000" pitchFamily="2" charset="2"/>
              <a:buChar char="Ø"/>
            </a:pPr>
            <a:r>
              <a:rPr lang="en-US" sz="1600">
                <a:ea typeface="+mn-lt"/>
                <a:cs typeface="+mn-lt"/>
              </a:rPr>
              <a:t>Reside in a target zip code (Affordability Ratio, 20</a:t>
            </a:r>
            <a:r>
              <a:rPr lang="en-US" sz="1600" baseline="30000">
                <a:ea typeface="+mn-lt"/>
                <a:cs typeface="+mn-lt"/>
              </a:rPr>
              <a:t>th</a:t>
            </a:r>
            <a:r>
              <a:rPr lang="en-US" sz="1600">
                <a:ea typeface="+mn-lt"/>
                <a:cs typeface="+mn-lt"/>
              </a:rPr>
              <a:t> percentile – “AR20”)</a:t>
            </a:r>
            <a:endParaRPr lang="en-US" sz="1600"/>
          </a:p>
          <a:p>
            <a:pPr lvl="1">
              <a:buFont typeface="Wingdings" panose="05000000000000000000" pitchFamily="2" charset="2"/>
              <a:buChar char="Ø"/>
            </a:pPr>
            <a:r>
              <a:rPr lang="en-US" sz="1600">
                <a:ea typeface="+mn-lt"/>
                <a:cs typeface="+mn-lt"/>
              </a:rPr>
              <a:t>Have arrears at least 90 days old and may be at risk for disconnection.</a:t>
            </a:r>
            <a:endParaRPr lang="en-US" sz="1600"/>
          </a:p>
          <a:p>
            <a:pPr lvl="1">
              <a:buFont typeface="Wingdings" panose="05000000000000000000" pitchFamily="2" charset="2"/>
              <a:buChar char="Ø"/>
            </a:pPr>
            <a:r>
              <a:rPr lang="en-US" sz="1600">
                <a:ea typeface="+mn-lt"/>
                <a:cs typeface="+mn-lt"/>
              </a:rPr>
              <a:t>No income qualifications –any income level will qualify.</a:t>
            </a:r>
          </a:p>
          <a:p>
            <a:pPr lvl="1">
              <a:buFont typeface="Wingdings" panose="05000000000000000000" pitchFamily="2" charset="2"/>
              <a:buChar char="Ø"/>
            </a:pPr>
            <a:endParaRPr lang="en-US" sz="1600">
              <a:ea typeface="+mn-lt"/>
              <a:cs typeface="+mn-lt"/>
            </a:endParaRPr>
          </a:p>
          <a:p>
            <a:pPr>
              <a:buFont typeface="Wingdings" panose="05000000000000000000" pitchFamily="2" charset="2"/>
              <a:buChar char="Ø"/>
            </a:pPr>
            <a:r>
              <a:rPr lang="en-US" sz="1600">
                <a:solidFill>
                  <a:srgbClr val="C00000"/>
                </a:solidFill>
                <a:ea typeface="+mn-lt"/>
                <a:cs typeface="+mn-lt"/>
              </a:rPr>
              <a:t>Will be evaluated later, and has promise for being a more scalable solution for our most vulnerable customers once we’ve brought arrearages closer to historic baselines by IOU.</a:t>
            </a:r>
            <a:endParaRPr lang="en-US" sz="1600">
              <a:solidFill>
                <a:srgbClr val="C00000"/>
              </a:solidFill>
            </a:endParaRPr>
          </a:p>
        </p:txBody>
      </p:sp>
      <p:sp>
        <p:nvSpPr>
          <p:cNvPr id="4" name="Slide Number Placeholder 3">
            <a:extLst>
              <a:ext uri="{FF2B5EF4-FFF2-40B4-BE49-F238E27FC236}">
                <a16:creationId xmlns:a16="http://schemas.microsoft.com/office/drawing/2014/main" id="{5BB4ACC1-800B-C735-6D09-D8FD5F35C7A4}"/>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7149327"/>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32CC-8A62-33D1-C7A3-83320F0524D6}"/>
              </a:ext>
            </a:extLst>
          </p:cNvPr>
          <p:cNvSpPr>
            <a:spLocks noGrp="1"/>
          </p:cNvSpPr>
          <p:nvPr>
            <p:ph type="sldNum" sz="quarter" idx="12"/>
          </p:nvPr>
        </p:nvSpPr>
        <p:spPr/>
        <p:txBody>
          <a:bodyPr/>
          <a:lstStyle/>
          <a:p>
            <a:fld id="{F8978BCC-1D57-4B29-98D6-660AA31E2976}" type="slidenum">
              <a:rPr lang="en-US" smtClean="0"/>
              <a:t>57</a:t>
            </a:fld>
            <a:endParaRPr lang="en-US"/>
          </a:p>
        </p:txBody>
      </p:sp>
      <p:sp>
        <p:nvSpPr>
          <p:cNvPr id="2" name="Title 1">
            <a:extLst>
              <a:ext uri="{FF2B5EF4-FFF2-40B4-BE49-F238E27FC236}">
                <a16:creationId xmlns:a16="http://schemas.microsoft.com/office/drawing/2014/main" id="{5229B2B0-5C87-3283-8930-B9C028ED99DC}"/>
              </a:ext>
            </a:extLst>
          </p:cNvPr>
          <p:cNvSpPr>
            <a:spLocks noGrp="1"/>
          </p:cNvSpPr>
          <p:nvPr>
            <p:ph type="title"/>
          </p:nvPr>
        </p:nvSpPr>
        <p:spPr>
          <a:xfrm>
            <a:off x="534163" y="1043458"/>
            <a:ext cx="10651298" cy="2108439"/>
          </a:xfrm>
        </p:spPr>
        <p:txBody>
          <a:bodyPr>
            <a:normAutofit fontScale="90000"/>
          </a:bodyPr>
          <a:lstStyle/>
          <a:p>
            <a:r>
              <a:rPr lang="en-US"/>
              <a:t>Presentation #4: </a:t>
            </a:r>
            <a:br>
              <a:rPr lang="en-US">
                <a:ea typeface="+mj-lt"/>
                <a:cs typeface="+mj-lt"/>
              </a:rPr>
            </a:br>
            <a:r>
              <a:rPr lang="en-US">
                <a:solidFill>
                  <a:schemeClr val="accent1"/>
                </a:solidFill>
                <a:ea typeface="+mj-lt"/>
                <a:cs typeface="+mj-lt"/>
              </a:rPr>
              <a:t>Jessica Freedman &amp; Julian Aris </a:t>
            </a:r>
            <a:br>
              <a:rPr lang="en-US">
                <a:ea typeface="+mj-lt"/>
                <a:cs typeface="+mj-lt"/>
              </a:rPr>
            </a:br>
            <a:r>
              <a:rPr lang="en-US" sz="4400">
                <a:latin typeface="Aptos"/>
              </a:rPr>
              <a:t>Assistant Attorney General, Division of Energy &amp; Ratepayer Advocacy, Massachusetts Attorney General’s Office</a:t>
            </a:r>
            <a:br>
              <a:rPr lang="en-US">
                <a:latin typeface="Aptos"/>
              </a:rPr>
            </a:br>
            <a:endParaRPr lang="en-US"/>
          </a:p>
        </p:txBody>
      </p:sp>
      <p:sp>
        <p:nvSpPr>
          <p:cNvPr id="9" name="TextBox 8">
            <a:extLst>
              <a:ext uri="{FF2B5EF4-FFF2-40B4-BE49-F238E27FC236}">
                <a16:creationId xmlns:a16="http://schemas.microsoft.com/office/drawing/2014/main" id="{8910FA24-DA29-7E79-AA0F-2D312340C9D3}"/>
              </a:ext>
            </a:extLst>
          </p:cNvPr>
          <p:cNvSpPr txBox="1"/>
          <p:nvPr/>
        </p:nvSpPr>
        <p:spPr>
          <a:xfrm>
            <a:off x="534162" y="3782128"/>
            <a:ext cx="11123676" cy="2062103"/>
          </a:xfrm>
          <a:prstGeom prst="rect">
            <a:avLst/>
          </a:prstGeom>
          <a:noFill/>
        </p:spPr>
        <p:txBody>
          <a:bodyPr wrap="square" lIns="91440" tIns="45720" rIns="91440" bIns="45720" anchor="t">
            <a:spAutoFit/>
          </a:bodyPr>
          <a:lstStyle/>
          <a:p>
            <a:r>
              <a:rPr lang="en-US" sz="1600" b="1">
                <a:solidFill>
                  <a:schemeClr val="accent1"/>
                </a:solidFill>
                <a:latin typeface="Aptos"/>
              </a:rPr>
              <a:t>At the AGO, Jessica has focused primarily on rate design, electric vehicle programs, solar proceedings, the Commonwealth’s “future of gas” proceeding, and on issues relating to energy affordability and public participation.  Before moving back to Massachusetts in 2019, Jessica worked at the Hawaii Public Utilities Commission, as well as at the Office of Hawaiian Affairs and the Intermediate Court of Appeals.</a:t>
            </a:r>
            <a:br>
              <a:rPr lang="en-US" sz="1600" b="1">
                <a:solidFill>
                  <a:schemeClr val="accent1"/>
                </a:solidFill>
                <a:latin typeface="Aptos"/>
              </a:rPr>
            </a:br>
            <a:br>
              <a:rPr lang="en-US" sz="1600" b="1">
                <a:solidFill>
                  <a:schemeClr val="accent1"/>
                </a:solidFill>
                <a:latin typeface="Aptos"/>
              </a:rPr>
            </a:br>
            <a:r>
              <a:rPr lang="en-US" sz="1600" b="1">
                <a:solidFill>
                  <a:schemeClr val="accent1"/>
                </a:solidFill>
                <a:ea typeface="+mn-lt"/>
                <a:cs typeface="+mn-lt"/>
              </a:rPr>
              <a:t>Julian’s work at the AGO focuses primarily on energy affordability, low-income programs (e.g., low-income discount rates, arrearage management programs), and enhancing public access and participation. Before joining the AGO in 2023, Julian previously worked at the Sierra Club in the Beyond Coal Campaign.</a:t>
            </a:r>
            <a:endParaRPr lang="en-US" sz="1600" b="1">
              <a:solidFill>
                <a:schemeClr val="accent1"/>
              </a:solidFill>
            </a:endParaRPr>
          </a:p>
        </p:txBody>
      </p:sp>
    </p:spTree>
    <p:extLst>
      <p:ext uri="{BB962C8B-B14F-4D97-AF65-F5344CB8AC3E}">
        <p14:creationId xmlns:p14="http://schemas.microsoft.com/office/powerpoint/2010/main" val="1231009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4673600" y="729672"/>
            <a:ext cx="6604000" cy="2780145"/>
          </a:xfrm>
        </p:spPr>
        <p:txBody>
          <a:bodyPr/>
          <a:lstStyle/>
          <a:p>
            <a:r>
              <a:rPr lang="en-US"/>
              <a:t>Utility Disconnection in Massachusetts</a:t>
            </a:r>
          </a:p>
        </p:txBody>
      </p:sp>
      <p:sp>
        <p:nvSpPr>
          <p:cNvPr id="6" name="Subtitle 5"/>
          <p:cNvSpPr>
            <a:spLocks noGrp="1"/>
          </p:cNvSpPr>
          <p:nvPr>
            <p:ph type="subTitle" idx="1"/>
          </p:nvPr>
        </p:nvSpPr>
        <p:spPr/>
        <p:txBody>
          <a:bodyPr/>
          <a:lstStyle/>
          <a:p>
            <a:r>
              <a:rPr lang="en-US"/>
              <a:t>Jessica Freedman &amp; Julian Aris</a:t>
            </a:r>
          </a:p>
          <a:p>
            <a:r>
              <a:rPr lang="en-US"/>
              <a:t>Assistant Attorneys General</a:t>
            </a:r>
          </a:p>
          <a:p>
            <a:r>
              <a:rPr lang="en-US"/>
              <a:t>Energy &amp; Ratepayer Advocacy Division</a:t>
            </a:r>
          </a:p>
        </p:txBody>
      </p:sp>
      <p:sp>
        <p:nvSpPr>
          <p:cNvPr id="4" name="Footer Placeholder 3"/>
          <p:cNvSpPr>
            <a:spLocks noGrp="1"/>
          </p:cNvSpPr>
          <p:nvPr>
            <p:ph type="ftr" sz="quarter" idx="4294967295"/>
          </p:nvPr>
        </p:nvSpPr>
        <p:spPr>
          <a:xfrm>
            <a:off x="1524000" y="6477001"/>
            <a:ext cx="3657600" cy="244475"/>
          </a:xfrm>
        </p:spPr>
        <p:txBody>
          <a:bodyPr/>
          <a:lstStyle/>
          <a:p>
            <a:pPr>
              <a:defRPr/>
            </a:pPr>
            <a:r>
              <a:rPr lang="en-US">
                <a:solidFill>
                  <a:prstClr val="white">
                    <a:lumMod val="85000"/>
                  </a:prstClr>
                </a:solidFill>
                <a:latin typeface="Calibri"/>
              </a:rPr>
              <a:t>© 2025 Massachusetts Office of the Attorney General</a:t>
            </a:r>
          </a:p>
        </p:txBody>
      </p:sp>
    </p:spTree>
    <p:extLst>
      <p:ext uri="{BB962C8B-B14F-4D97-AF65-F5344CB8AC3E}">
        <p14:creationId xmlns:p14="http://schemas.microsoft.com/office/powerpoint/2010/main" val="3025260614"/>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80F7-AEF4-AACA-D36C-0BF64CB006C3}"/>
              </a:ext>
            </a:extLst>
          </p:cNvPr>
          <p:cNvSpPr>
            <a:spLocks noGrp="1"/>
          </p:cNvSpPr>
          <p:nvPr>
            <p:ph type="title"/>
          </p:nvPr>
        </p:nvSpPr>
        <p:spPr/>
        <p:txBody>
          <a:bodyPr/>
          <a:lstStyle/>
          <a:p>
            <a:r>
              <a:rPr lang="en-US">
                <a:cs typeface="Calibri"/>
              </a:rPr>
              <a:t>Disconnection Protections</a:t>
            </a:r>
            <a:endParaRPr lang="en-US"/>
          </a:p>
        </p:txBody>
      </p:sp>
      <p:sp>
        <p:nvSpPr>
          <p:cNvPr id="3" name="Content Placeholder 2">
            <a:extLst>
              <a:ext uri="{FF2B5EF4-FFF2-40B4-BE49-F238E27FC236}">
                <a16:creationId xmlns:a16="http://schemas.microsoft.com/office/drawing/2014/main" id="{89E9A5C0-2274-25B9-58AB-FB365AE68D3E}"/>
              </a:ext>
            </a:extLst>
          </p:cNvPr>
          <p:cNvSpPr>
            <a:spLocks noGrp="1"/>
          </p:cNvSpPr>
          <p:nvPr>
            <p:ph idx="1"/>
          </p:nvPr>
        </p:nvSpPr>
        <p:spPr>
          <a:xfrm>
            <a:off x="1981200" y="1614579"/>
            <a:ext cx="8229600" cy="5086679"/>
          </a:xfrm>
        </p:spPr>
        <p:txBody>
          <a:bodyPr/>
          <a:lstStyle/>
          <a:p>
            <a:pPr marL="0" indent="0">
              <a:buNone/>
            </a:pPr>
            <a:r>
              <a:rPr lang="en-US" sz="3000">
                <a:ea typeface="+mn-lt"/>
                <a:cs typeface="+mn-lt"/>
              </a:rPr>
              <a:t>Disconnection is prohibited in certain circumstances, when there is </a:t>
            </a:r>
            <a:r>
              <a:rPr lang="en-US" sz="3000" u="sng">
                <a:ea typeface="+mn-lt"/>
                <a:cs typeface="+mn-lt"/>
              </a:rPr>
              <a:t>financial hardship</a:t>
            </a:r>
            <a:r>
              <a:rPr lang="en-US" sz="3000">
                <a:ea typeface="+mn-lt"/>
                <a:cs typeface="+mn-lt"/>
              </a:rPr>
              <a:t>:</a:t>
            </a:r>
          </a:p>
          <a:p>
            <a:pPr lvl="1"/>
            <a:r>
              <a:rPr lang="en-US" sz="3000">
                <a:ea typeface="+mn-lt"/>
                <a:cs typeface="+mn-lt"/>
              </a:rPr>
              <a:t>serious illness, requires certification </a:t>
            </a:r>
          </a:p>
          <a:p>
            <a:pPr lvl="1"/>
            <a:r>
              <a:rPr lang="en-US" sz="3000">
                <a:ea typeface="+mn-lt"/>
                <a:cs typeface="+mn-lt"/>
              </a:rPr>
              <a:t>all household residents are 65 or older and a minor resides in the home </a:t>
            </a:r>
          </a:p>
          <a:p>
            <a:pPr lvl="1"/>
            <a:r>
              <a:rPr lang="en-US" sz="3000">
                <a:ea typeface="+mn-lt"/>
                <a:cs typeface="+mn-lt"/>
              </a:rPr>
              <a:t>a resident under 12 months</a:t>
            </a:r>
          </a:p>
          <a:p>
            <a:pPr lvl="1"/>
            <a:r>
              <a:rPr lang="en-US" sz="3000">
                <a:ea typeface="+mn-lt"/>
                <a:cs typeface="+mn-lt"/>
              </a:rPr>
              <a:t>winter moratorium from November 15 – March 15; typically extended to April 1, based on proposals from advocates with DPU approval</a:t>
            </a:r>
          </a:p>
          <a:p>
            <a:pPr lvl="1"/>
            <a:endParaRPr lang="en-US">
              <a:ea typeface="+mn-lt"/>
              <a:cs typeface="+mn-lt"/>
            </a:endParaRPr>
          </a:p>
          <a:p>
            <a:pPr lvl="1"/>
            <a:endParaRPr lang="en-US">
              <a:ea typeface="+mn-lt"/>
              <a:cs typeface="+mn-lt"/>
            </a:endParaRPr>
          </a:p>
          <a:p>
            <a:pPr marL="457200" lvl="1" indent="0">
              <a:buNone/>
            </a:pPr>
            <a:r>
              <a:rPr lang="en-US">
                <a:ea typeface="+mn-lt"/>
                <a:cs typeface="+mn-lt"/>
              </a:rPr>
              <a:t>M.G.L. </a:t>
            </a:r>
            <a:r>
              <a:rPr lang="en-US" err="1">
                <a:ea typeface="+mn-lt"/>
                <a:cs typeface="+mn-lt"/>
              </a:rPr>
              <a:t>ch.</a:t>
            </a:r>
            <a:r>
              <a:rPr lang="en-US">
                <a:ea typeface="+mn-lt"/>
                <a:cs typeface="+mn-lt"/>
              </a:rPr>
              <a:t> 164, § 124A, E, G, H; 220 CMR 25.03</a:t>
            </a:r>
          </a:p>
          <a:p>
            <a:pPr marL="457200" lvl="1" indent="0">
              <a:buNone/>
            </a:pPr>
            <a:endParaRPr lang="en-US">
              <a:ea typeface="+mn-lt"/>
              <a:cs typeface="+mn-lt"/>
            </a:endParaRPr>
          </a:p>
        </p:txBody>
      </p:sp>
      <p:sp>
        <p:nvSpPr>
          <p:cNvPr id="4" name="Footer Placeholder 3">
            <a:extLst>
              <a:ext uri="{FF2B5EF4-FFF2-40B4-BE49-F238E27FC236}">
                <a16:creationId xmlns:a16="http://schemas.microsoft.com/office/drawing/2014/main" id="{3FBC2323-F6C6-3B87-AF2A-A8F46EE2ECB8}"/>
              </a:ext>
            </a:extLst>
          </p:cNvPr>
          <p:cNvSpPr>
            <a:spLocks noGrp="1"/>
          </p:cNvSpPr>
          <p:nvPr>
            <p:ph type="ftr" sz="quarter" idx="10"/>
          </p:nvPr>
        </p:nvSpPr>
        <p:spPr>
          <a:xfrm>
            <a:off x="4267200" y="6520133"/>
            <a:ext cx="3657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Calibri"/>
                <a:ea typeface="+mn-ea"/>
                <a:cs typeface="+mn-cs"/>
              </a:rPr>
              <a:t>© 2025 Massachusetts Office of the Attorney General</a:t>
            </a:r>
          </a:p>
        </p:txBody>
      </p:sp>
    </p:spTree>
    <p:extLst>
      <p:ext uri="{BB962C8B-B14F-4D97-AF65-F5344CB8AC3E}">
        <p14:creationId xmlns:p14="http://schemas.microsoft.com/office/powerpoint/2010/main" val="3611327456"/>
      </p:ext>
    </p:extLst>
  </p:cSld>
  <p:clrMapOvr>
    <a:masterClrMapping/>
  </p:clrMapOvr>
  <p:transition spd="slow">
    <p:fade/>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E64C-2FD9-8DA6-EDA3-5B6AA13B8C1A}"/>
              </a:ext>
            </a:extLst>
          </p:cNvPr>
          <p:cNvSpPr>
            <a:spLocks noGrp="1"/>
          </p:cNvSpPr>
          <p:nvPr>
            <p:ph type="title"/>
          </p:nvPr>
        </p:nvSpPr>
        <p:spPr/>
        <p:txBody>
          <a:bodyPr>
            <a:normAutofit/>
          </a:bodyPr>
          <a:lstStyle/>
          <a:p>
            <a:r>
              <a:rPr lang="en-US"/>
              <a:t>Logistical Notes</a:t>
            </a:r>
          </a:p>
        </p:txBody>
      </p:sp>
      <p:sp>
        <p:nvSpPr>
          <p:cNvPr id="3" name="Content Placeholder 2">
            <a:extLst>
              <a:ext uri="{FF2B5EF4-FFF2-40B4-BE49-F238E27FC236}">
                <a16:creationId xmlns:a16="http://schemas.microsoft.com/office/drawing/2014/main" id="{1A77FE51-D4D6-32A8-B305-8720076B3561}"/>
              </a:ext>
            </a:extLst>
          </p:cNvPr>
          <p:cNvSpPr>
            <a:spLocks noGrp="1"/>
          </p:cNvSpPr>
          <p:nvPr>
            <p:ph idx="1"/>
          </p:nvPr>
        </p:nvSpPr>
        <p:spPr/>
        <p:txBody>
          <a:bodyPr vert="horz" lIns="91440" tIns="45720" rIns="91440" bIns="45720" rtlCol="0" anchor="t">
            <a:normAutofit/>
          </a:bodyPr>
          <a:lstStyle/>
          <a:p>
            <a:pPr marL="45720" indent="0">
              <a:spcAft>
                <a:spcPts val="600"/>
              </a:spcAft>
              <a:buClrTx/>
              <a:buNone/>
            </a:pPr>
            <a:endParaRPr lang="en-US" sz="2000">
              <a:solidFill>
                <a:schemeClr val="tx1">
                  <a:lumMod val="75000"/>
                  <a:lumOff val="25000"/>
                </a:schemeClr>
              </a:solidFill>
              <a:effectLst/>
              <a:latin typeface="Corbel" panose="020B0503020204020204" pitchFamily="34" charset="0"/>
            </a:endParaRPr>
          </a:p>
          <a:p>
            <a:pPr marL="45720" indent="0">
              <a:spcAft>
                <a:spcPts val="600"/>
              </a:spcAft>
              <a:buClrTx/>
              <a:buNone/>
            </a:pPr>
            <a:r>
              <a:rPr lang="en-US" sz="2000">
                <a:solidFill>
                  <a:schemeClr val="tx1">
                    <a:lumMod val="75000"/>
                    <a:lumOff val="25000"/>
                  </a:schemeClr>
                </a:solidFill>
                <a:effectLst/>
                <a:latin typeface="Corbel" panose="020B0503020204020204" pitchFamily="34" charset="0"/>
              </a:rPr>
              <a:t>Commission staff will take notes during this meeting. Statements recorded in the notes will not </a:t>
            </a:r>
            <a:r>
              <a:rPr lang="en-US" sz="2000">
                <a:solidFill>
                  <a:schemeClr val="tx1">
                    <a:lumMod val="75000"/>
                    <a:lumOff val="25000"/>
                  </a:schemeClr>
                </a:solidFill>
                <a:latin typeface="Corbel" panose="020B0503020204020204" pitchFamily="34" charset="0"/>
              </a:rPr>
              <a:t>be attributed and will be filed to the docket record.</a:t>
            </a:r>
            <a:endParaRPr lang="en-US" sz="2000">
              <a:solidFill>
                <a:schemeClr val="tx1">
                  <a:lumMod val="75000"/>
                  <a:lumOff val="25000"/>
                </a:schemeClr>
              </a:solidFill>
              <a:highlight>
                <a:srgbClr val="FFFF00"/>
              </a:highlight>
              <a:latin typeface="Corbel" panose="020B0503020204020204" pitchFamily="34" charset="0"/>
            </a:endParaRPr>
          </a:p>
          <a:p>
            <a:pPr marL="45720" indent="0">
              <a:spcAft>
                <a:spcPts val="600"/>
              </a:spcAft>
              <a:buClrTx/>
              <a:buNone/>
            </a:pPr>
            <a:endParaRPr lang="en-US" sz="2000">
              <a:solidFill>
                <a:schemeClr val="tx1">
                  <a:lumMod val="75000"/>
                  <a:lumOff val="25000"/>
                </a:schemeClr>
              </a:solidFill>
              <a:effectLst/>
              <a:latin typeface="Corbel" panose="020B0503020204020204" pitchFamily="34" charset="0"/>
            </a:endParaRPr>
          </a:p>
          <a:p>
            <a:pPr marL="45720" indent="0">
              <a:spcAft>
                <a:spcPts val="600"/>
              </a:spcAft>
              <a:buClrTx/>
              <a:buNone/>
            </a:pPr>
            <a:r>
              <a:rPr lang="en-US" sz="2000">
                <a:effectLst/>
                <a:latin typeface="Corbel"/>
              </a:rPr>
              <a:t>Thi</a:t>
            </a:r>
            <a:r>
              <a:rPr lang="en-US" sz="2000">
                <a:latin typeface="Corbel"/>
              </a:rPr>
              <a:t>s meeting </a:t>
            </a:r>
            <a:r>
              <a:rPr lang="en-US" sz="2000">
                <a:effectLst/>
                <a:latin typeface="Corbel"/>
              </a:rPr>
              <a:t>is being recorded. The recording will be made </a:t>
            </a:r>
            <a:r>
              <a:rPr lang="en-US" sz="2000">
                <a:latin typeface="Corbel"/>
              </a:rPr>
              <a:t>publicly</a:t>
            </a:r>
            <a:r>
              <a:rPr lang="en-US" sz="2000">
                <a:effectLst/>
                <a:latin typeface="Corbel"/>
              </a:rPr>
              <a:t> available on the Commission’s YouTube</a:t>
            </a:r>
            <a:r>
              <a:rPr lang="en-US" sz="2000">
                <a:latin typeface="Corbel"/>
              </a:rPr>
              <a:t>.</a:t>
            </a:r>
            <a:endParaRPr lang="en-US" sz="2000">
              <a:latin typeface="Corbel"/>
              <a:cs typeface="Calibri"/>
            </a:endParaRPr>
          </a:p>
          <a:p>
            <a:pPr marL="45720" indent="0">
              <a:spcAft>
                <a:spcPts val="600"/>
              </a:spcAft>
              <a:buClrTx/>
              <a:buNone/>
            </a:pPr>
            <a:endParaRPr lang="en-US" sz="2000">
              <a:latin typeface="Corbel" panose="020B0503020204020204" pitchFamily="34" charset="0"/>
            </a:endParaRPr>
          </a:p>
          <a:p>
            <a:pPr marL="45720" indent="0">
              <a:spcAft>
                <a:spcPts val="600"/>
              </a:spcAft>
              <a:buClrTx/>
              <a:buNone/>
            </a:pPr>
            <a:r>
              <a:rPr lang="en-US" sz="2000">
                <a:latin typeface="Corbel" panose="020B0503020204020204" pitchFamily="34" charset="0"/>
              </a:rPr>
              <a:t>Please reach out to Alika Luague (</a:t>
            </a:r>
            <a:r>
              <a:rPr lang="en-US" sz="2000">
                <a:latin typeface="Corbel" panose="020B0503020204020204" pitchFamily="34" charset="0"/>
                <a:hlinkClick r:id="rId2">
                  <a:extLst>
                    <a:ext uri="{A12FA001-AC4F-418D-AE19-62706E023703}">
                      <ahyp:hlinkClr xmlns:ahyp="http://schemas.microsoft.com/office/drawing/2018/hyperlinkcolor" val="tx"/>
                    </a:ext>
                  </a:extLst>
                </a:hlinkClick>
              </a:rPr>
              <a:t>alika.j.luague@hawaii.gov</a:t>
            </a:r>
            <a:r>
              <a:rPr lang="en-US" sz="2000">
                <a:latin typeface="Corbel" panose="020B0503020204020204" pitchFamily="34" charset="0"/>
              </a:rPr>
              <a:t>) if you are having any technical difficulties. </a:t>
            </a:r>
          </a:p>
        </p:txBody>
      </p:sp>
      <p:sp>
        <p:nvSpPr>
          <p:cNvPr id="4" name="Slide Number Placeholder 3">
            <a:extLst>
              <a:ext uri="{FF2B5EF4-FFF2-40B4-BE49-F238E27FC236}">
                <a16:creationId xmlns:a16="http://schemas.microsoft.com/office/drawing/2014/main" id="{1678ED00-A35F-A296-7121-A27F44019C66}"/>
              </a:ext>
            </a:extLst>
          </p:cNvPr>
          <p:cNvSpPr>
            <a:spLocks noGrp="1"/>
          </p:cNvSpPr>
          <p:nvPr>
            <p:ph type="sldNum" sz="quarter" idx="12"/>
          </p:nvPr>
        </p:nvSpPr>
        <p:spPr/>
        <p:txBody>
          <a:bodyPr/>
          <a:lstStyle/>
          <a:p>
            <a:fld id="{F8978BCC-1D57-4B29-98D6-660AA31E2976}" type="slidenum">
              <a:rPr lang="en-US" smtClean="0"/>
              <a:t>6</a:t>
            </a:fld>
            <a:endParaRPr lang="en-US"/>
          </a:p>
        </p:txBody>
      </p:sp>
    </p:spTree>
    <p:extLst>
      <p:ext uri="{BB962C8B-B14F-4D97-AF65-F5344CB8AC3E}">
        <p14:creationId xmlns:p14="http://schemas.microsoft.com/office/powerpoint/2010/main" val="2571947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380-86D3-0266-41A4-FE1293E07645}"/>
              </a:ext>
            </a:extLst>
          </p:cNvPr>
          <p:cNvSpPr>
            <a:spLocks noGrp="1"/>
          </p:cNvSpPr>
          <p:nvPr>
            <p:ph type="title"/>
          </p:nvPr>
        </p:nvSpPr>
        <p:spPr>
          <a:xfrm>
            <a:off x="1463040" y="76200"/>
            <a:ext cx="10119360" cy="1143000"/>
          </a:xfrm>
        </p:spPr>
        <p:txBody>
          <a:bodyPr/>
          <a:lstStyle/>
          <a:p>
            <a:r>
              <a:rPr lang="en-US"/>
              <a:t>Support to Avoid/Delay Disconnection</a:t>
            </a:r>
          </a:p>
        </p:txBody>
      </p:sp>
      <p:sp>
        <p:nvSpPr>
          <p:cNvPr id="3" name="Content Placeholder 2">
            <a:extLst>
              <a:ext uri="{FF2B5EF4-FFF2-40B4-BE49-F238E27FC236}">
                <a16:creationId xmlns:a16="http://schemas.microsoft.com/office/drawing/2014/main" id="{E1508585-96D6-E064-A9AC-CE5E99041E1E}"/>
              </a:ext>
            </a:extLst>
          </p:cNvPr>
          <p:cNvSpPr>
            <a:spLocks noGrp="1"/>
          </p:cNvSpPr>
          <p:nvPr>
            <p:ph idx="1"/>
          </p:nvPr>
        </p:nvSpPr>
        <p:spPr/>
        <p:txBody>
          <a:bodyPr/>
          <a:lstStyle/>
          <a:p>
            <a:pPr marL="0" indent="0">
              <a:buNone/>
            </a:pPr>
            <a:r>
              <a:rPr lang="en-US"/>
              <a:t>For Income-Qualified (low-income) Customers:</a:t>
            </a:r>
          </a:p>
          <a:p>
            <a:r>
              <a:rPr lang="en-US"/>
              <a:t>Low Income Discount Rates (required by legislation)</a:t>
            </a:r>
          </a:p>
          <a:p>
            <a:r>
              <a:rPr lang="en-US"/>
              <a:t>Arrearage Management Programs (required by legislation)</a:t>
            </a:r>
          </a:p>
          <a:p>
            <a:pPr marL="0" indent="0">
              <a:buNone/>
            </a:pPr>
            <a:r>
              <a:rPr lang="en-US"/>
              <a:t>Other programs:</a:t>
            </a:r>
          </a:p>
          <a:p>
            <a:r>
              <a:rPr lang="en-US"/>
              <a:t>Extended/Deferred Payment Plans</a:t>
            </a:r>
          </a:p>
          <a:p>
            <a:r>
              <a:rPr lang="en-US"/>
              <a:t>Good Neighbor Fund </a:t>
            </a:r>
          </a:p>
          <a:p>
            <a:r>
              <a:rPr lang="en-US"/>
              <a:t>Budget Billing</a:t>
            </a:r>
          </a:p>
        </p:txBody>
      </p:sp>
      <p:sp>
        <p:nvSpPr>
          <p:cNvPr id="4" name="Footer Placeholder 3">
            <a:extLst>
              <a:ext uri="{FF2B5EF4-FFF2-40B4-BE49-F238E27FC236}">
                <a16:creationId xmlns:a16="http://schemas.microsoft.com/office/drawing/2014/main" id="{6DD39746-E189-94A2-63AD-E6DC163ADBFA}"/>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228323086"/>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80F7-AEF4-AACA-D36C-0BF64CB006C3}"/>
              </a:ext>
            </a:extLst>
          </p:cNvPr>
          <p:cNvSpPr>
            <a:spLocks noGrp="1"/>
          </p:cNvSpPr>
          <p:nvPr>
            <p:ph type="title"/>
          </p:nvPr>
        </p:nvSpPr>
        <p:spPr>
          <a:xfrm>
            <a:off x="1816443" y="76200"/>
            <a:ext cx="9765957" cy="1143000"/>
          </a:xfrm>
        </p:spPr>
        <p:txBody>
          <a:bodyPr/>
          <a:lstStyle/>
          <a:p>
            <a:r>
              <a:rPr lang="en-US">
                <a:cs typeface="Calibri"/>
              </a:rPr>
              <a:t>Income Eligibility</a:t>
            </a:r>
            <a:endParaRPr lang="en-US"/>
          </a:p>
        </p:txBody>
      </p:sp>
      <p:sp>
        <p:nvSpPr>
          <p:cNvPr id="3" name="Content Placeholder 2">
            <a:extLst>
              <a:ext uri="{FF2B5EF4-FFF2-40B4-BE49-F238E27FC236}">
                <a16:creationId xmlns:a16="http://schemas.microsoft.com/office/drawing/2014/main" id="{89E9A5C0-2274-25B9-58AB-FB365AE68D3E}"/>
              </a:ext>
            </a:extLst>
          </p:cNvPr>
          <p:cNvSpPr>
            <a:spLocks noGrp="1"/>
          </p:cNvSpPr>
          <p:nvPr>
            <p:ph idx="1"/>
          </p:nvPr>
        </p:nvSpPr>
        <p:spPr>
          <a:xfrm>
            <a:off x="1981200" y="1614579"/>
            <a:ext cx="8229600" cy="5086679"/>
          </a:xfrm>
        </p:spPr>
        <p:txBody>
          <a:bodyPr/>
          <a:lstStyle/>
          <a:p>
            <a:r>
              <a:rPr lang="en-US" sz="3000">
                <a:ea typeface="+mn-lt"/>
                <a:cs typeface="+mn-lt"/>
              </a:rPr>
              <a:t>Eligibility set by statute &amp; HEAP</a:t>
            </a:r>
          </a:p>
          <a:p>
            <a:pPr lvl="1"/>
            <a:r>
              <a:rPr lang="en-US" sz="3000">
                <a:ea typeface="+mn-lt"/>
                <a:cs typeface="+mn-lt"/>
              </a:rPr>
              <a:t>200% of Federal Poverty Level, or HEAP eligibility (if it is higher than 200% of FPL) </a:t>
            </a:r>
          </a:p>
          <a:p>
            <a:pPr lvl="2"/>
            <a:r>
              <a:rPr lang="en-US" sz="3000">
                <a:ea typeface="+mn-lt"/>
                <a:cs typeface="+mn-lt"/>
              </a:rPr>
              <a:t>HEAP eligibility is set at 60% of state median income ("SMI"). G.L. . c. 164, § 1F(4)(I)</a:t>
            </a:r>
          </a:p>
          <a:p>
            <a:r>
              <a:rPr lang="en-US" sz="3000">
                <a:ea typeface="+mn-lt"/>
                <a:cs typeface="+mn-lt"/>
              </a:rPr>
              <a:t>Eligible for: discounted electric and gas distribution rates, arrearage management plans, certain weatherization and energy efficiency programs/assistance</a:t>
            </a:r>
          </a:p>
          <a:p>
            <a:pPr marL="0" indent="0">
              <a:buNone/>
            </a:pPr>
            <a:endParaRPr lang="en-US" sz="2900">
              <a:cs typeface="Calibri"/>
            </a:endParaRPr>
          </a:p>
        </p:txBody>
      </p:sp>
      <p:sp>
        <p:nvSpPr>
          <p:cNvPr id="4" name="Footer Placeholder 3">
            <a:extLst>
              <a:ext uri="{FF2B5EF4-FFF2-40B4-BE49-F238E27FC236}">
                <a16:creationId xmlns:a16="http://schemas.microsoft.com/office/drawing/2014/main" id="{3FBC2323-F6C6-3B87-AF2A-A8F46EE2ECB8}"/>
              </a:ext>
            </a:extLst>
          </p:cNvPr>
          <p:cNvSpPr>
            <a:spLocks noGrp="1"/>
          </p:cNvSpPr>
          <p:nvPr>
            <p:ph type="ftr" sz="quarter" idx="10"/>
          </p:nvPr>
        </p:nvSpPr>
        <p:spPr>
          <a:xfrm>
            <a:off x="4267200" y="6520133"/>
            <a:ext cx="3657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Calibri"/>
                <a:ea typeface="+mn-ea"/>
                <a:cs typeface="+mn-cs"/>
              </a:rPr>
              <a:t>© 2025 Massachusetts Office of the Attorney General</a:t>
            </a:r>
          </a:p>
        </p:txBody>
      </p:sp>
    </p:spTree>
    <p:extLst>
      <p:ext uri="{BB962C8B-B14F-4D97-AF65-F5344CB8AC3E}">
        <p14:creationId xmlns:p14="http://schemas.microsoft.com/office/powerpoint/2010/main" val="86586295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49E4-8300-460B-493A-14DB6E7179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C16EE9-463A-364E-5F9F-55AA1B285A4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1D70F0D-1111-1D81-6A5C-604681CBA5CB}"/>
              </a:ext>
            </a:extLst>
          </p:cNvPr>
          <p:cNvSpPr>
            <a:spLocks noGrp="1"/>
          </p:cNvSpPr>
          <p:nvPr>
            <p:ph type="ftr" sz="quarter" idx="10"/>
          </p:nvPr>
        </p:nvSpPr>
        <p:spPr/>
        <p:txBody>
          <a:bodyPr/>
          <a:lstStyle/>
          <a:p>
            <a:pPr>
              <a:defRPr/>
            </a:pPr>
            <a:r>
              <a:rPr lang="en-US"/>
              <a:t>© 2025 Massachusetts Office of the Attorney General</a:t>
            </a:r>
          </a:p>
        </p:txBody>
      </p:sp>
      <p:pic>
        <p:nvPicPr>
          <p:cNvPr id="6" name="Picture 5">
            <a:extLst>
              <a:ext uri="{FF2B5EF4-FFF2-40B4-BE49-F238E27FC236}">
                <a16:creationId xmlns:a16="http://schemas.microsoft.com/office/drawing/2014/main" id="{4C5EE32A-3A6A-E95D-DAEC-C0B02B55F0A9}"/>
              </a:ext>
            </a:extLst>
          </p:cNvPr>
          <p:cNvPicPr>
            <a:picLocks noChangeAspect="1"/>
          </p:cNvPicPr>
          <p:nvPr/>
        </p:nvPicPr>
        <p:blipFill>
          <a:blip r:embed="rId3"/>
          <a:stretch>
            <a:fillRect/>
          </a:stretch>
        </p:blipFill>
        <p:spPr>
          <a:xfrm>
            <a:off x="2336800" y="254289"/>
            <a:ext cx="8050491" cy="6047294"/>
          </a:xfrm>
          <a:prstGeom prst="rect">
            <a:avLst/>
          </a:prstGeom>
        </p:spPr>
      </p:pic>
    </p:spTree>
    <p:extLst>
      <p:ext uri="{BB962C8B-B14F-4D97-AF65-F5344CB8AC3E}">
        <p14:creationId xmlns:p14="http://schemas.microsoft.com/office/powerpoint/2010/main" val="80959000"/>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3069" y="0"/>
            <a:ext cx="9869864" cy="1219200"/>
          </a:xfrm>
        </p:spPr>
        <p:txBody>
          <a:bodyPr/>
          <a:lstStyle/>
          <a:p>
            <a:r>
              <a:rPr lang="en-US" sz="4000"/>
              <a:t>Example, Costs to Electric Ratepayers</a:t>
            </a:r>
            <a:endParaRPr lang="en-US"/>
          </a:p>
        </p:txBody>
      </p:sp>
      <p:sp>
        <p:nvSpPr>
          <p:cNvPr id="4" name="Footer Placeholder 3"/>
          <p:cNvSpPr>
            <a:spLocks noGrp="1"/>
          </p:cNvSpPr>
          <p:nvPr>
            <p:ph type="ftr" sz="quarter" idx="10"/>
          </p:nvPr>
        </p:nvSpPr>
        <p:spPr/>
        <p:txBody>
          <a:bodyPr/>
          <a:lstStyle/>
          <a:p>
            <a:pPr>
              <a:defRPr/>
            </a:pPr>
            <a:r>
              <a:rPr lang="en-US">
                <a:solidFill>
                  <a:prstClr val="white">
                    <a:lumMod val="85000"/>
                  </a:prstClr>
                </a:solidFill>
                <a:latin typeface="Calibri"/>
              </a:rPr>
              <a:t>© 2025 Massachusetts Office of the Attorney General</a:t>
            </a:r>
          </a:p>
        </p:txBody>
      </p:sp>
      <p:graphicFrame>
        <p:nvGraphicFramePr>
          <p:cNvPr id="5" name="Content Placeholder 4">
            <a:extLst>
              <a:ext uri="{FF2B5EF4-FFF2-40B4-BE49-F238E27FC236}">
                <a16:creationId xmlns:a16="http://schemas.microsoft.com/office/drawing/2014/main" id="{BE7A93DC-CE4D-6303-E368-BB8CDB8222B2}"/>
              </a:ext>
            </a:extLst>
          </p:cNvPr>
          <p:cNvGraphicFramePr>
            <a:graphicFrameLocks noGrp="1"/>
          </p:cNvGraphicFramePr>
          <p:nvPr>
            <p:ph idx="1"/>
          </p:nvPr>
        </p:nvGraphicFramePr>
        <p:xfrm>
          <a:off x="1782792" y="1595887"/>
          <a:ext cx="8683786" cy="4556357"/>
        </p:xfrm>
        <a:graphic>
          <a:graphicData uri="http://schemas.openxmlformats.org/drawingml/2006/table">
            <a:tbl>
              <a:tblPr firstRow="1" firstCol="1" bandRow="1">
                <a:tableStyleId>{5C22544A-7EE6-4342-B048-85BDC9FD1C3A}</a:tableStyleId>
              </a:tblPr>
              <a:tblGrid>
                <a:gridCol w="4683920">
                  <a:extLst>
                    <a:ext uri="{9D8B030D-6E8A-4147-A177-3AD203B41FA5}">
                      <a16:colId xmlns:a16="http://schemas.microsoft.com/office/drawing/2014/main" val="3237879285"/>
                    </a:ext>
                  </a:extLst>
                </a:gridCol>
                <a:gridCol w="2113601">
                  <a:extLst>
                    <a:ext uri="{9D8B030D-6E8A-4147-A177-3AD203B41FA5}">
                      <a16:colId xmlns:a16="http://schemas.microsoft.com/office/drawing/2014/main" val="3828540060"/>
                    </a:ext>
                  </a:extLst>
                </a:gridCol>
                <a:gridCol w="1886265">
                  <a:extLst>
                    <a:ext uri="{9D8B030D-6E8A-4147-A177-3AD203B41FA5}">
                      <a16:colId xmlns:a16="http://schemas.microsoft.com/office/drawing/2014/main" val="2751609721"/>
                    </a:ext>
                  </a:extLst>
                </a:gridCol>
              </a:tblGrid>
              <a:tr h="280723">
                <a:tc gridSpan="3">
                  <a:txBody>
                    <a:bodyPr/>
                    <a:lstStyle/>
                    <a:p>
                      <a:pPr algn="ctr"/>
                      <a:r>
                        <a:rPr lang="en-US" sz="1200" b="1">
                          <a:solidFill>
                            <a:srgbClr val="FFFFFF"/>
                          </a:solidFill>
                          <a:effectLst/>
                          <a:latin typeface="Calibri" panose="020F0502020204030204" pitchFamily="34" charset="0"/>
                        </a:rPr>
                        <a:t>2023 Typical Residential Monthly Bill</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9674435"/>
                  </a:ext>
                </a:extLst>
              </a:tr>
              <a:tr h="388694">
                <a:tc>
                  <a:txBody>
                    <a:bodyPr/>
                    <a:lstStyle/>
                    <a:p>
                      <a:r>
                        <a:rPr lang="en-US">
                          <a:solidFill>
                            <a:srgbClr val="FFFFFF"/>
                          </a:solidFill>
                          <a:effectLst/>
                          <a:latin typeface="Calibri" panose="020F0502020204030204" pitchFamily="34" charset="0"/>
                        </a:rPr>
                        <a:t> </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endParaRPr lang="en-US">
                        <a:effectLst/>
                      </a:endParaRPr>
                    </a:p>
                  </a:txBody>
                  <a:tcPr marL="68580" marR="68580" marT="0" marB="0" anchor="b">
                    <a:lnL>
                      <a:noFill/>
                    </a:lnL>
                    <a:lnR>
                      <a:noFill/>
                    </a:lnR>
                    <a:lnT>
                      <a:noFill/>
                    </a:lnT>
                    <a:lnB>
                      <a:noFill/>
                    </a:lnB>
                    <a:noFill/>
                  </a:tcPr>
                </a:tc>
                <a:tc rowSpan="2">
                  <a:txBody>
                    <a:bodyPr/>
                    <a:lstStyle/>
                    <a:p>
                      <a:pPr algn="ctr"/>
                      <a:r>
                        <a:rPr lang="en-US">
                          <a:solidFill>
                            <a:srgbClr val="FFFFFF"/>
                          </a:solidFill>
                          <a:effectLst/>
                          <a:latin typeface="Calibri" panose="020F0502020204030204" pitchFamily="34" charset="0"/>
                        </a:rPr>
                        <a:t>Percent of </a:t>
                      </a:r>
                      <a:r>
                        <a:rPr lang="en-US" u="sng">
                          <a:solidFill>
                            <a:srgbClr val="FFFFFF"/>
                          </a:solidFill>
                          <a:effectLst/>
                          <a:latin typeface="Calibri" panose="020F0502020204030204" pitchFamily="34" charset="0"/>
                        </a:rPr>
                        <a:t>Total Bill</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657010503"/>
                  </a:ext>
                </a:extLst>
              </a:tr>
              <a:tr h="388694">
                <a:tc>
                  <a:txBody>
                    <a:bodyPr/>
                    <a:lstStyle/>
                    <a:p>
                      <a:r>
                        <a:rPr lang="en-US">
                          <a:solidFill>
                            <a:srgbClr val="FFFFFF"/>
                          </a:solidFill>
                          <a:effectLst/>
                          <a:latin typeface="Calibri" panose="020F0502020204030204" pitchFamily="34" charset="0"/>
                        </a:rPr>
                        <a:t> </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endParaRPr lang="en-US">
                        <a:effectLst/>
                      </a:endParaRPr>
                    </a:p>
                  </a:txBody>
                  <a:tcPr marL="68580" marR="68580" marT="0" marB="0" anchor="b">
                    <a:lnL>
                      <a:noFill/>
                    </a:lnL>
                    <a:lnR>
                      <a:noFill/>
                    </a:lnR>
                    <a:lnT>
                      <a:noFill/>
                    </a:lnT>
                    <a:lnB>
                      <a:noFill/>
                    </a:lnB>
                    <a:noFill/>
                  </a:tcPr>
                </a:tc>
                <a:tc vMerge="1">
                  <a:txBody>
                    <a:bodyPr/>
                    <a:lstStyle/>
                    <a:p>
                      <a:endParaRPr lang="en-US"/>
                    </a:p>
                  </a:txBody>
                  <a:tcPr/>
                </a:tc>
                <a:extLst>
                  <a:ext uri="{0D108BD9-81ED-4DB2-BD59-A6C34878D82A}">
                    <a16:rowId xmlns:a16="http://schemas.microsoft.com/office/drawing/2014/main" val="3601699846"/>
                  </a:ext>
                </a:extLst>
              </a:tr>
              <a:tr h="388694">
                <a:tc>
                  <a:txBody>
                    <a:bodyPr/>
                    <a:lstStyle/>
                    <a:p>
                      <a:r>
                        <a:rPr lang="en-US">
                          <a:solidFill>
                            <a:srgbClr val="FFFFFF"/>
                          </a:solidFill>
                          <a:effectLst/>
                          <a:latin typeface="Calibri" panose="020F0502020204030204" pitchFamily="34" charset="0"/>
                        </a:rPr>
                        <a:t>Basic Service Cost</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a:solidFill>
                            <a:srgbClr val="FFFFFF"/>
                          </a:solidFill>
                          <a:effectLst/>
                          <a:latin typeface="Calibri" panose="020F0502020204030204" pitchFamily="34" charset="0"/>
                        </a:rPr>
                        <a:t>$   137.57 </a:t>
                      </a:r>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57%</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06499982"/>
                  </a:ext>
                </a:extLst>
              </a:tr>
              <a:tr h="388694">
                <a:tc>
                  <a:txBody>
                    <a:bodyPr/>
                    <a:lstStyle/>
                    <a:p>
                      <a:r>
                        <a:rPr lang="en-US">
                          <a:solidFill>
                            <a:srgbClr val="FFFFFF"/>
                          </a:solidFill>
                          <a:effectLst/>
                          <a:latin typeface="Calibri" panose="020F0502020204030204" pitchFamily="34" charset="0"/>
                        </a:rPr>
                        <a:t>Distribution Charges</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a:solidFill>
                            <a:srgbClr val="FFFFFF"/>
                          </a:solidFill>
                          <a:effectLst/>
                          <a:latin typeface="Calibri" panose="020F0502020204030204" pitchFamily="34" charset="0"/>
                        </a:rPr>
                        <a:t>$     81.73 </a:t>
                      </a:r>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34%</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09940621"/>
                  </a:ext>
                </a:extLst>
              </a:tr>
              <a:tr h="388694">
                <a:tc>
                  <a:txBody>
                    <a:bodyPr/>
                    <a:lstStyle/>
                    <a:p>
                      <a:r>
                        <a:rPr lang="en-US">
                          <a:solidFill>
                            <a:srgbClr val="FFFFFF"/>
                          </a:solidFill>
                          <a:effectLst/>
                          <a:latin typeface="Calibri" panose="020F0502020204030204" pitchFamily="34" charset="0"/>
                        </a:rPr>
                        <a:t>Transmission Charges</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a:solidFill>
                            <a:srgbClr val="FFFFFF"/>
                          </a:solidFill>
                          <a:effectLst/>
                          <a:latin typeface="Calibri" panose="020F0502020204030204" pitchFamily="34" charset="0"/>
                        </a:rPr>
                        <a:t>$     25.49 </a:t>
                      </a:r>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10%</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92126413"/>
                  </a:ext>
                </a:extLst>
              </a:tr>
              <a:tr h="388694">
                <a:tc>
                  <a:txBody>
                    <a:bodyPr/>
                    <a:lstStyle/>
                    <a:p>
                      <a:r>
                        <a:rPr lang="en-US">
                          <a:solidFill>
                            <a:srgbClr val="FFFFFF"/>
                          </a:solidFill>
                          <a:effectLst/>
                          <a:latin typeface="Calibri" panose="020F0502020204030204" pitchFamily="34" charset="0"/>
                        </a:rPr>
                        <a:t>Transition Charges</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u="sng">
                          <a:solidFill>
                            <a:srgbClr val="FFFFFF"/>
                          </a:solidFill>
                          <a:effectLst/>
                          <a:latin typeface="Calibri" panose="020F0502020204030204" pitchFamily="34" charset="0"/>
                        </a:rPr>
                        <a:t>$      (1.45)</a:t>
                      </a:r>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-1%</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242063457"/>
                  </a:ext>
                </a:extLst>
              </a:tr>
              <a:tr h="388694">
                <a:tc>
                  <a:txBody>
                    <a:bodyPr/>
                    <a:lstStyle/>
                    <a:p>
                      <a:r>
                        <a:rPr lang="en-US">
                          <a:solidFill>
                            <a:srgbClr val="FFFFFF"/>
                          </a:solidFill>
                          <a:effectLst/>
                          <a:latin typeface="Calibri" panose="020F0502020204030204" pitchFamily="34" charset="0"/>
                        </a:rPr>
                        <a:t>Total</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a:solidFill>
                            <a:srgbClr val="FFFFFF"/>
                          </a:solidFill>
                          <a:effectLst/>
                          <a:latin typeface="Calibri" panose="020F0502020204030204" pitchFamily="34" charset="0"/>
                        </a:rPr>
                        <a:t>$   243.34 </a:t>
                      </a:r>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 </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3105696"/>
                  </a:ext>
                </a:extLst>
              </a:tr>
              <a:tr h="388694">
                <a:tc>
                  <a:txBody>
                    <a:bodyPr/>
                    <a:lstStyle/>
                    <a:p>
                      <a:r>
                        <a:rPr lang="en-US">
                          <a:solidFill>
                            <a:srgbClr val="FFFFFF"/>
                          </a:solidFill>
                          <a:effectLst/>
                          <a:latin typeface="Calibri" panose="020F0502020204030204" pitchFamily="34" charset="0"/>
                        </a:rPr>
                        <a:t> </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 </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8579340"/>
                  </a:ext>
                </a:extLst>
              </a:tr>
              <a:tr h="388694">
                <a:tc>
                  <a:txBody>
                    <a:bodyPr/>
                    <a:lstStyle/>
                    <a:p>
                      <a:r>
                        <a:rPr lang="en-US" b="1">
                          <a:solidFill>
                            <a:srgbClr val="FFFFFF"/>
                          </a:solidFill>
                          <a:effectLst/>
                          <a:latin typeface="Calibri" panose="020F0502020204030204" pitchFamily="34" charset="0"/>
                        </a:rPr>
                        <a:t>RAAF</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b="1">
                          <a:solidFill>
                            <a:srgbClr val="FFFFFF"/>
                          </a:solidFill>
                          <a:effectLst/>
                          <a:latin typeface="Calibri" panose="020F0502020204030204" pitchFamily="34" charset="0"/>
                        </a:rPr>
                        <a:t>$        8.26 </a:t>
                      </a:r>
                      <a:endParaRPr lang="en-US">
                        <a:effectLst/>
                      </a:endParaRPr>
                    </a:p>
                  </a:txBody>
                  <a:tcPr marL="68580" marR="68580" marT="0" marB="0" anchor="b">
                    <a:lnL>
                      <a:noFill/>
                    </a:lnL>
                    <a:lnR>
                      <a:noFill/>
                    </a:lnR>
                    <a:lnT>
                      <a:noFill/>
                    </a:lnT>
                    <a:lnB>
                      <a:noFill/>
                    </a:lnB>
                    <a:noFill/>
                  </a:tcPr>
                </a:tc>
                <a:tc>
                  <a:txBody>
                    <a:bodyPr/>
                    <a:lstStyle/>
                    <a:p>
                      <a:pPr algn="ctr"/>
                      <a:r>
                        <a:rPr lang="en-US" b="1">
                          <a:solidFill>
                            <a:srgbClr val="FFFFFF"/>
                          </a:solidFill>
                          <a:effectLst/>
                          <a:latin typeface="Calibri" panose="020F0502020204030204" pitchFamily="34" charset="0"/>
                        </a:rPr>
                        <a:t>3%</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62069163"/>
                  </a:ext>
                </a:extLst>
              </a:tr>
              <a:tr h="388694">
                <a:tc>
                  <a:txBody>
                    <a:bodyPr/>
                    <a:lstStyle/>
                    <a:p>
                      <a:r>
                        <a:rPr lang="en-US">
                          <a:solidFill>
                            <a:srgbClr val="FFFFFF"/>
                          </a:solidFill>
                          <a:effectLst/>
                          <a:latin typeface="Calibri" panose="020F0502020204030204" pitchFamily="34" charset="0"/>
                        </a:rPr>
                        <a:t>Energy Efficiency</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r>
                        <a:rPr lang="en-US">
                          <a:solidFill>
                            <a:srgbClr val="FFFFFF"/>
                          </a:solidFill>
                          <a:effectLst/>
                          <a:latin typeface="Calibri" panose="020F0502020204030204" pitchFamily="34" charset="0"/>
                        </a:rPr>
                        <a:t>$     15.65 </a:t>
                      </a:r>
                      <a:endParaRPr lang="en-US">
                        <a:effectLst/>
                      </a:endParaRPr>
                    </a:p>
                  </a:txBody>
                  <a:tcPr marL="68580" marR="68580" marT="0" marB="0" anchor="b">
                    <a:lnL>
                      <a:noFill/>
                    </a:lnL>
                    <a:lnR>
                      <a:noFill/>
                    </a:lnR>
                    <a:lnT>
                      <a:noFill/>
                    </a:lnT>
                    <a:lnB>
                      <a:noFill/>
                    </a:lnB>
                    <a:noFill/>
                  </a:tcPr>
                </a:tc>
                <a:tc>
                  <a:txBody>
                    <a:bodyPr/>
                    <a:lstStyle/>
                    <a:p>
                      <a:pPr algn="ctr"/>
                      <a:r>
                        <a:rPr lang="en-US">
                          <a:solidFill>
                            <a:srgbClr val="FFFFFF"/>
                          </a:solidFill>
                          <a:effectLst/>
                          <a:latin typeface="Calibri" panose="020F0502020204030204" pitchFamily="34" charset="0"/>
                        </a:rPr>
                        <a:t>6.4%</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51253181"/>
                  </a:ext>
                </a:extLst>
              </a:tr>
              <a:tr h="388694">
                <a:tc>
                  <a:txBody>
                    <a:bodyPr/>
                    <a:lstStyle/>
                    <a:p>
                      <a:r>
                        <a:rPr lang="en-US">
                          <a:solidFill>
                            <a:srgbClr val="FFFFFF"/>
                          </a:solidFill>
                          <a:effectLst/>
                          <a:latin typeface="Calibri" panose="020F0502020204030204" pitchFamily="34" charset="0"/>
                        </a:rPr>
                        <a:t>Electric Vehicle Program</a:t>
                      </a:r>
                      <a:endParaRPr lang="en-US">
                        <a:effectLst/>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r>
                        <a:rPr lang="en-US">
                          <a:solidFill>
                            <a:srgbClr val="FFFFFF"/>
                          </a:solidFill>
                          <a:effectLst/>
                          <a:latin typeface="Calibri" panose="020F0502020204030204" pitchFamily="34" charset="0"/>
                        </a:rPr>
                        <a:t>$        0.14 </a:t>
                      </a:r>
                      <a:endParaRPr lang="en-US">
                        <a:effectLst/>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r>
                        <a:rPr lang="en-US">
                          <a:solidFill>
                            <a:srgbClr val="FFFFFF"/>
                          </a:solidFill>
                          <a:effectLst/>
                          <a:latin typeface="Calibri" panose="020F0502020204030204" pitchFamily="34" charset="0"/>
                        </a:rPr>
                        <a:t>0.1%</a:t>
                      </a:r>
                      <a:endParaRPr lang="en-US">
                        <a:effectLst/>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3652123"/>
                  </a:ext>
                </a:extLst>
              </a:tr>
            </a:tbl>
          </a:graphicData>
        </a:graphic>
      </p:graphicFrame>
    </p:spTree>
    <p:extLst>
      <p:ext uri="{BB962C8B-B14F-4D97-AF65-F5344CB8AC3E}">
        <p14:creationId xmlns:p14="http://schemas.microsoft.com/office/powerpoint/2010/main" val="470768416"/>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DA6DA-9B12-9E97-09F4-951BFAD90261}"/>
              </a:ext>
            </a:extLst>
          </p:cNvPr>
          <p:cNvSpPr>
            <a:spLocks noGrp="1"/>
          </p:cNvSpPr>
          <p:nvPr>
            <p:ph type="title"/>
          </p:nvPr>
        </p:nvSpPr>
        <p:spPr/>
        <p:txBody>
          <a:bodyPr/>
          <a:lstStyle/>
          <a:p>
            <a:r>
              <a:rPr lang="en-US"/>
              <a:t>Revenue Shortfalls</a:t>
            </a:r>
          </a:p>
        </p:txBody>
      </p:sp>
      <p:sp>
        <p:nvSpPr>
          <p:cNvPr id="3" name="Content Placeholder 2">
            <a:extLst>
              <a:ext uri="{FF2B5EF4-FFF2-40B4-BE49-F238E27FC236}">
                <a16:creationId xmlns:a16="http://schemas.microsoft.com/office/drawing/2014/main" id="{4C72C266-75EC-6D35-06D5-183C0DE1ECCB}"/>
              </a:ext>
            </a:extLst>
          </p:cNvPr>
          <p:cNvSpPr>
            <a:spLocks noGrp="1"/>
          </p:cNvSpPr>
          <p:nvPr>
            <p:ph idx="1"/>
          </p:nvPr>
        </p:nvSpPr>
        <p:spPr/>
        <p:txBody>
          <a:bodyPr/>
          <a:lstStyle/>
          <a:p>
            <a:r>
              <a:rPr lang="en-US"/>
              <a:t>the shortfalls from low-income discount rates and arrearage management plans are allocated to all rate classes (including C&amp;I)</a:t>
            </a:r>
          </a:p>
          <a:p>
            <a:pPr lvl="1"/>
            <a:r>
              <a:rPr lang="en-US" sz="3200"/>
              <a:t>Direct and indirect benefits across service territories</a:t>
            </a:r>
          </a:p>
          <a:p>
            <a:pPr marL="457200" lvl="1">
              <a:buFont typeface="Arial" panose="020B0604020202020204" pitchFamily="34" charset="0"/>
              <a:buChar char="•"/>
            </a:pPr>
            <a:r>
              <a:rPr lang="en-US" sz="3200"/>
              <a:t>a statewide recovery factor would reduce costs for some customers; increase for others</a:t>
            </a:r>
          </a:p>
          <a:p>
            <a:pPr marL="457200" lvl="1" indent="0">
              <a:buNone/>
            </a:pPr>
            <a:endParaRPr lang="en-US"/>
          </a:p>
        </p:txBody>
      </p:sp>
      <p:sp>
        <p:nvSpPr>
          <p:cNvPr id="4" name="Footer Placeholder 3">
            <a:extLst>
              <a:ext uri="{FF2B5EF4-FFF2-40B4-BE49-F238E27FC236}">
                <a16:creationId xmlns:a16="http://schemas.microsoft.com/office/drawing/2014/main" id="{1E5DFB86-6221-E829-B488-912F40A47701}"/>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3603204254"/>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7F0C-9927-8252-5123-FD7116DC628A}"/>
              </a:ext>
            </a:extLst>
          </p:cNvPr>
          <p:cNvSpPr>
            <a:spLocks noGrp="1"/>
          </p:cNvSpPr>
          <p:nvPr>
            <p:ph type="title"/>
          </p:nvPr>
        </p:nvSpPr>
        <p:spPr/>
        <p:txBody>
          <a:bodyPr/>
          <a:lstStyle/>
          <a:p>
            <a:r>
              <a:rPr lang="en-US"/>
              <a:t>AMPs</a:t>
            </a:r>
          </a:p>
        </p:txBody>
      </p:sp>
      <p:sp>
        <p:nvSpPr>
          <p:cNvPr id="3" name="Content Placeholder 2">
            <a:extLst>
              <a:ext uri="{FF2B5EF4-FFF2-40B4-BE49-F238E27FC236}">
                <a16:creationId xmlns:a16="http://schemas.microsoft.com/office/drawing/2014/main" id="{44553DD0-28ED-7B70-C104-E57E8802F2E6}"/>
              </a:ext>
            </a:extLst>
          </p:cNvPr>
          <p:cNvSpPr>
            <a:spLocks noGrp="1"/>
          </p:cNvSpPr>
          <p:nvPr>
            <p:ph idx="1"/>
          </p:nvPr>
        </p:nvSpPr>
        <p:spPr>
          <a:xfrm>
            <a:off x="609600" y="1381257"/>
            <a:ext cx="10972800" cy="5238483"/>
          </a:xfrm>
        </p:spPr>
        <p:txBody>
          <a:bodyPr>
            <a:normAutofit lnSpcReduction="10000"/>
          </a:bodyPr>
          <a:lstStyle/>
          <a:p>
            <a:r>
              <a:rPr lang="en-US"/>
              <a:t>Arrearage Management Programs</a:t>
            </a:r>
          </a:p>
          <a:p>
            <a:r>
              <a:rPr lang="en-US"/>
              <a:t>Idea: customer given flat, affordable monthly payments for specified duration.</a:t>
            </a:r>
          </a:p>
          <a:p>
            <a:pPr lvl="1"/>
            <a:r>
              <a:rPr lang="en-US"/>
              <a:t>Customer’s arrearage is partially forgiven each month they make their payment, and customer cannot be disconnected as long as they are on an AMP &amp; making their payments.</a:t>
            </a:r>
          </a:p>
          <a:p>
            <a:pPr lvl="1"/>
            <a:r>
              <a:rPr lang="en-US"/>
              <a:t>System benefits:</a:t>
            </a:r>
          </a:p>
          <a:p>
            <a:pPr lvl="2"/>
            <a:r>
              <a:rPr lang="en-US"/>
              <a:t>Helps struggling customers develop better payment habits</a:t>
            </a:r>
          </a:p>
          <a:p>
            <a:pPr lvl="2"/>
            <a:r>
              <a:rPr lang="en-US"/>
              <a:t>Incentivizes customers in arrears to pay at least </a:t>
            </a:r>
            <a:r>
              <a:rPr lang="en-US" b="1" i="1"/>
              <a:t>some</a:t>
            </a:r>
            <a:r>
              <a:rPr lang="en-US"/>
              <a:t> of what they owe (vs. paying none, which is often what happens for customers with substantial arrearages).</a:t>
            </a:r>
          </a:p>
          <a:p>
            <a:pPr lvl="3"/>
            <a:r>
              <a:rPr lang="en-US"/>
              <a:t>Can reduce bad debt!</a:t>
            </a:r>
          </a:p>
        </p:txBody>
      </p:sp>
      <p:sp>
        <p:nvSpPr>
          <p:cNvPr id="4" name="Footer Placeholder 3">
            <a:extLst>
              <a:ext uri="{FF2B5EF4-FFF2-40B4-BE49-F238E27FC236}">
                <a16:creationId xmlns:a16="http://schemas.microsoft.com/office/drawing/2014/main" id="{831EEDAD-1BB1-65C8-319D-A3B1BD040337}"/>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3680061216"/>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3F04-8BB0-E984-090B-E7D501A64F5D}"/>
              </a:ext>
            </a:extLst>
          </p:cNvPr>
          <p:cNvSpPr>
            <a:spLocks noGrp="1"/>
          </p:cNvSpPr>
          <p:nvPr>
            <p:ph type="title"/>
          </p:nvPr>
        </p:nvSpPr>
        <p:spPr/>
        <p:txBody>
          <a:bodyPr/>
          <a:lstStyle/>
          <a:p>
            <a:r>
              <a:rPr lang="en-US"/>
              <a:t>Massachusetts Status Quo</a:t>
            </a:r>
          </a:p>
        </p:txBody>
      </p:sp>
      <p:sp>
        <p:nvSpPr>
          <p:cNvPr id="3" name="Content Placeholder 2">
            <a:extLst>
              <a:ext uri="{FF2B5EF4-FFF2-40B4-BE49-F238E27FC236}">
                <a16:creationId xmlns:a16="http://schemas.microsoft.com/office/drawing/2014/main" id="{8CE40B16-5248-0F49-3C10-780B54C44582}"/>
              </a:ext>
            </a:extLst>
          </p:cNvPr>
          <p:cNvSpPr>
            <a:spLocks noGrp="1"/>
          </p:cNvSpPr>
          <p:nvPr>
            <p:ph idx="1"/>
          </p:nvPr>
        </p:nvSpPr>
        <p:spPr>
          <a:xfrm>
            <a:off x="609600" y="1600201"/>
            <a:ext cx="10972800" cy="4876800"/>
          </a:xfrm>
        </p:spPr>
        <p:txBody>
          <a:bodyPr>
            <a:normAutofit fontScale="92500" lnSpcReduction="10000"/>
          </a:bodyPr>
          <a:lstStyle/>
          <a:p>
            <a:r>
              <a:rPr lang="en-US"/>
              <a:t>All distribution companies required to offer AMPs to income-qualifying customers (</a:t>
            </a:r>
            <a:r>
              <a:rPr lang="en-US" u="sng"/>
              <a:t>&lt;</a:t>
            </a:r>
            <a:r>
              <a:rPr lang="en-US"/>
              <a:t>60% SMI).</a:t>
            </a:r>
          </a:p>
          <a:p>
            <a:r>
              <a:rPr lang="en-US"/>
              <a:t>Statute requires minimum AMP length of 4 months.</a:t>
            </a:r>
          </a:p>
          <a:p>
            <a:r>
              <a:rPr lang="en-US"/>
              <a:t>Most companies have some form of auto-enrollment.</a:t>
            </a:r>
          </a:p>
          <a:p>
            <a:r>
              <a:rPr lang="en-US"/>
              <a:t>All companies have a cap on annual forgiveness amounts, but the caps vary broadly by company ($3,000 - $12,000).</a:t>
            </a:r>
          </a:p>
          <a:p>
            <a:pPr lvl="1"/>
            <a:r>
              <a:rPr lang="en-US"/>
              <a:t>Adding to the variance, some companies allow for AMPs &gt;1yr, but others cap at 1yr.</a:t>
            </a:r>
          </a:p>
          <a:p>
            <a:r>
              <a:rPr lang="en-US"/>
              <a:t>Customer monthly payment determined by dividing projected annual bill by 12.</a:t>
            </a:r>
          </a:p>
        </p:txBody>
      </p:sp>
      <p:sp>
        <p:nvSpPr>
          <p:cNvPr id="4" name="Footer Placeholder 3">
            <a:extLst>
              <a:ext uri="{FF2B5EF4-FFF2-40B4-BE49-F238E27FC236}">
                <a16:creationId xmlns:a16="http://schemas.microsoft.com/office/drawing/2014/main" id="{39CDAC5A-BAD7-F53C-3DEE-6FB1B1B1F697}"/>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3419104879"/>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0228-8D71-A661-5CD8-8EA6C94EF5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1E11C-D96F-B923-107C-F5280147296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5402005-642A-AE84-215E-DF953393B0CC}"/>
              </a:ext>
            </a:extLst>
          </p:cNvPr>
          <p:cNvSpPr>
            <a:spLocks noGrp="1"/>
          </p:cNvSpPr>
          <p:nvPr>
            <p:ph type="ftr" sz="quarter" idx="10"/>
          </p:nvPr>
        </p:nvSpPr>
        <p:spPr/>
        <p:txBody>
          <a:bodyPr/>
          <a:lstStyle/>
          <a:p>
            <a:pPr>
              <a:defRPr/>
            </a:pPr>
            <a:r>
              <a:rPr lang="en-US"/>
              <a:t>© 2025 Massachusetts Office of the Attorney General</a:t>
            </a:r>
          </a:p>
        </p:txBody>
      </p:sp>
      <p:pic>
        <p:nvPicPr>
          <p:cNvPr id="6" name="Picture 5">
            <a:extLst>
              <a:ext uri="{FF2B5EF4-FFF2-40B4-BE49-F238E27FC236}">
                <a16:creationId xmlns:a16="http://schemas.microsoft.com/office/drawing/2014/main" id="{0B747A5B-5E29-A272-01E3-9F814A30AF9B}"/>
              </a:ext>
            </a:extLst>
          </p:cNvPr>
          <p:cNvPicPr>
            <a:picLocks noChangeAspect="1"/>
          </p:cNvPicPr>
          <p:nvPr/>
        </p:nvPicPr>
        <p:blipFill>
          <a:blip r:embed="rId3"/>
          <a:stretch>
            <a:fillRect/>
          </a:stretch>
        </p:blipFill>
        <p:spPr>
          <a:xfrm>
            <a:off x="1140542" y="479322"/>
            <a:ext cx="9910916" cy="5899355"/>
          </a:xfrm>
          <a:prstGeom prst="rect">
            <a:avLst/>
          </a:prstGeom>
        </p:spPr>
      </p:pic>
    </p:spTree>
    <p:extLst>
      <p:ext uri="{BB962C8B-B14F-4D97-AF65-F5344CB8AC3E}">
        <p14:creationId xmlns:p14="http://schemas.microsoft.com/office/powerpoint/2010/main" val="636950248"/>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209EF-51E6-C772-C28F-D3FFEB48CF08}"/>
              </a:ext>
            </a:extLst>
          </p:cNvPr>
          <p:cNvSpPr>
            <a:spLocks noGrp="1"/>
          </p:cNvSpPr>
          <p:nvPr>
            <p:ph type="title"/>
          </p:nvPr>
        </p:nvSpPr>
        <p:spPr/>
        <p:txBody>
          <a:bodyPr/>
          <a:lstStyle/>
          <a:p>
            <a:r>
              <a:rPr lang="en-US"/>
              <a:t>AGO AMP Advocacy Efforts</a:t>
            </a:r>
          </a:p>
        </p:txBody>
      </p:sp>
      <p:sp>
        <p:nvSpPr>
          <p:cNvPr id="3" name="Content Placeholder 2">
            <a:extLst>
              <a:ext uri="{FF2B5EF4-FFF2-40B4-BE49-F238E27FC236}">
                <a16:creationId xmlns:a16="http://schemas.microsoft.com/office/drawing/2014/main" id="{19B8E96D-0E34-CFEE-9215-5E1CE2430DFD}"/>
              </a:ext>
            </a:extLst>
          </p:cNvPr>
          <p:cNvSpPr>
            <a:spLocks noGrp="1"/>
          </p:cNvSpPr>
          <p:nvPr>
            <p:ph idx="1"/>
          </p:nvPr>
        </p:nvSpPr>
        <p:spPr>
          <a:xfrm>
            <a:off x="609600" y="1416676"/>
            <a:ext cx="10972800" cy="5060325"/>
          </a:xfrm>
        </p:spPr>
        <p:txBody>
          <a:bodyPr>
            <a:normAutofit fontScale="92500" lnSpcReduction="20000"/>
          </a:bodyPr>
          <a:lstStyle/>
          <a:p>
            <a:r>
              <a:rPr lang="en-US"/>
              <a:t>Best Practices Working Group</a:t>
            </a:r>
          </a:p>
          <a:p>
            <a:r>
              <a:rPr lang="en-US"/>
              <a:t>AGO Requested Changes:</a:t>
            </a:r>
          </a:p>
          <a:p>
            <a:pPr lvl="1"/>
            <a:r>
              <a:rPr lang="en-US"/>
              <a:t>&gt;1yr AMPs available to all customers</a:t>
            </a:r>
          </a:p>
          <a:p>
            <a:pPr lvl="1"/>
            <a:r>
              <a:rPr lang="en-US"/>
              <a:t>Max stay-out period of 3 months</a:t>
            </a:r>
          </a:p>
          <a:p>
            <a:pPr lvl="1"/>
            <a:r>
              <a:rPr lang="en-US"/>
              <a:t>Minimum 60-day grace period for missed payments</a:t>
            </a:r>
          </a:p>
          <a:p>
            <a:pPr lvl="1"/>
            <a:r>
              <a:rPr lang="en-US"/>
              <a:t>Improved customer communication policies</a:t>
            </a:r>
          </a:p>
          <a:p>
            <a:pPr lvl="1"/>
            <a:r>
              <a:rPr lang="en-US"/>
              <a:t>Give Community Action Partnership agencies </a:t>
            </a:r>
            <a:r>
              <a:rPr lang="en-US" u="sng"/>
              <a:t>&gt;</a:t>
            </a:r>
            <a:r>
              <a:rPr lang="en-US"/>
              <a:t> 2 weeks to review and provide feedback re customer communication materials</a:t>
            </a:r>
          </a:p>
          <a:p>
            <a:pPr lvl="1"/>
            <a:r>
              <a:rPr lang="en-US"/>
              <a:t>Give Working Group opportunity to review and provide feedback on company AMP policies each year before filing</a:t>
            </a:r>
          </a:p>
          <a:p>
            <a:pPr lvl="1"/>
            <a:r>
              <a:rPr lang="en-US"/>
              <a:t>Limit periods of auto-enrollment to June-Sept. to avoid unnecessary enrollments</a:t>
            </a:r>
          </a:p>
          <a:p>
            <a:pPr lvl="1"/>
            <a:r>
              <a:rPr lang="en-US"/>
              <a:t>Improved data tracking and reporting</a:t>
            </a:r>
          </a:p>
        </p:txBody>
      </p:sp>
      <p:sp>
        <p:nvSpPr>
          <p:cNvPr id="4" name="Footer Placeholder 3">
            <a:extLst>
              <a:ext uri="{FF2B5EF4-FFF2-40B4-BE49-F238E27FC236}">
                <a16:creationId xmlns:a16="http://schemas.microsoft.com/office/drawing/2014/main" id="{C44C102A-1813-522B-7C89-6DE9BBDC9CA4}"/>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115265083"/>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CAED-C1DB-8883-C59D-B37AD0DF7688}"/>
              </a:ext>
            </a:extLst>
          </p:cNvPr>
          <p:cNvSpPr>
            <a:spLocks noGrp="1"/>
          </p:cNvSpPr>
          <p:nvPr>
            <p:ph type="title"/>
          </p:nvPr>
        </p:nvSpPr>
        <p:spPr/>
        <p:txBody>
          <a:bodyPr/>
          <a:lstStyle/>
          <a:p>
            <a:r>
              <a:rPr lang="en-US"/>
              <a:t>Some Advocacy Details</a:t>
            </a:r>
          </a:p>
        </p:txBody>
      </p:sp>
      <p:sp>
        <p:nvSpPr>
          <p:cNvPr id="3" name="Content Placeholder 2">
            <a:extLst>
              <a:ext uri="{FF2B5EF4-FFF2-40B4-BE49-F238E27FC236}">
                <a16:creationId xmlns:a16="http://schemas.microsoft.com/office/drawing/2014/main" id="{ABECFEAF-873B-BA02-77C1-D694BC5F10B3}"/>
              </a:ext>
            </a:extLst>
          </p:cNvPr>
          <p:cNvSpPr>
            <a:spLocks noGrp="1"/>
          </p:cNvSpPr>
          <p:nvPr>
            <p:ph idx="1"/>
          </p:nvPr>
        </p:nvSpPr>
        <p:spPr>
          <a:xfrm>
            <a:off x="609600" y="1497169"/>
            <a:ext cx="10972800" cy="4525963"/>
          </a:xfrm>
        </p:spPr>
        <p:txBody>
          <a:bodyPr/>
          <a:lstStyle/>
          <a:p>
            <a:r>
              <a:rPr lang="en-US"/>
              <a:t>Communications: avoid “low-income” and “arrears”</a:t>
            </a:r>
          </a:p>
          <a:p>
            <a:r>
              <a:rPr lang="en-US"/>
              <a:t>Affordable payments: dividing a customer’s projected annual bill by 12 does not result in affordable payments.</a:t>
            </a:r>
          </a:p>
          <a:p>
            <a:pPr lvl="1"/>
            <a:r>
              <a:rPr lang="en-US"/>
              <a:t>Affordability, definitionally, is inextricably linked to ability to pay.</a:t>
            </a:r>
          </a:p>
          <a:p>
            <a:pPr lvl="1"/>
            <a:r>
              <a:rPr lang="en-US"/>
              <a:t>Ability to pay is conspicuously absent from the existing formula for calculating monthly payments.</a:t>
            </a:r>
          </a:p>
          <a:p>
            <a:pPr lvl="2"/>
            <a:r>
              <a:rPr lang="en-US"/>
              <a:t>Indeed, the fact of the arrearage suggests that the customer’s annual bill is </a:t>
            </a:r>
            <a:r>
              <a:rPr lang="en-US" b="1" i="1"/>
              <a:t>unaffordable</a:t>
            </a:r>
            <a:r>
              <a:rPr lang="en-US"/>
              <a:t>, so setting the “affordable” payment amount by evenly dividing the annual bill seems almost comically obtuse, and may not align with the statutory mandate to provide AMP participants with “affordable” monthly payments. (TBD)</a:t>
            </a:r>
          </a:p>
        </p:txBody>
      </p:sp>
      <p:sp>
        <p:nvSpPr>
          <p:cNvPr id="4" name="Footer Placeholder 3">
            <a:extLst>
              <a:ext uri="{FF2B5EF4-FFF2-40B4-BE49-F238E27FC236}">
                <a16:creationId xmlns:a16="http://schemas.microsoft.com/office/drawing/2014/main" id="{9C906811-C752-B5AB-D0D0-9A8B3471484C}"/>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419070562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B9623C-E5DD-9421-1D1B-50151C2E9984}"/>
              </a:ext>
            </a:extLst>
          </p:cNvPr>
          <p:cNvSpPr>
            <a:spLocks noGrp="1"/>
          </p:cNvSpPr>
          <p:nvPr>
            <p:ph type="title"/>
          </p:nvPr>
        </p:nvSpPr>
        <p:spPr>
          <a:xfrm>
            <a:off x="1160444" y="2679192"/>
            <a:ext cx="2992701" cy="1499616"/>
          </a:xfrm>
        </p:spPr>
        <p:txBody>
          <a:bodyPr anchor="ctr">
            <a:noAutofit/>
          </a:bodyPr>
          <a:lstStyle/>
          <a:p>
            <a:pPr algn="ctr"/>
            <a:r>
              <a:rPr lang="en-US"/>
              <a:t>Meeting Norms</a:t>
            </a:r>
          </a:p>
        </p:txBody>
      </p:sp>
      <p:graphicFrame>
        <p:nvGraphicFramePr>
          <p:cNvPr id="5" name="Diagram 5">
            <a:extLst>
              <a:ext uri="{FF2B5EF4-FFF2-40B4-BE49-F238E27FC236}">
                <a16:creationId xmlns:a16="http://schemas.microsoft.com/office/drawing/2014/main" id="{7D4D6162-7E25-31A7-5735-3B6D9E5C7579}"/>
              </a:ext>
            </a:extLst>
          </p:cNvPr>
          <p:cNvGraphicFramePr/>
          <p:nvPr/>
        </p:nvGraphicFramePr>
        <p:xfrm>
          <a:off x="2656795" y="585216"/>
          <a:ext cx="9720262" cy="5573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27FDDF52-2B19-71D0-389B-AE032348B533}"/>
              </a:ext>
            </a:extLst>
          </p:cNvPr>
          <p:cNvSpPr>
            <a:spLocks noGrp="1"/>
          </p:cNvSpPr>
          <p:nvPr>
            <p:ph type="sldNum" sz="quarter" idx="12"/>
          </p:nvPr>
        </p:nvSpPr>
        <p:spPr/>
        <p:txBody>
          <a:bodyPr/>
          <a:lstStyle/>
          <a:p>
            <a:fld id="{F8978BCC-1D57-4B29-98D6-660AA31E2976}" type="slidenum">
              <a:rPr lang="en-US" smtClean="0"/>
              <a:t>7</a:t>
            </a:fld>
            <a:endParaRPr lang="en-US"/>
          </a:p>
        </p:txBody>
      </p:sp>
    </p:spTree>
    <p:extLst>
      <p:ext uri="{BB962C8B-B14F-4D97-AF65-F5344CB8AC3E}">
        <p14:creationId xmlns:p14="http://schemas.microsoft.com/office/powerpoint/2010/main" val="2484219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8ED-2B4A-FE2F-C636-22583A734D26}"/>
              </a:ext>
            </a:extLst>
          </p:cNvPr>
          <p:cNvSpPr>
            <a:spLocks noGrp="1"/>
          </p:cNvSpPr>
          <p:nvPr>
            <p:ph type="title"/>
          </p:nvPr>
        </p:nvSpPr>
        <p:spPr>
          <a:xfrm>
            <a:off x="1873160" y="76200"/>
            <a:ext cx="9245600" cy="1143000"/>
          </a:xfrm>
        </p:spPr>
        <p:txBody>
          <a:bodyPr/>
          <a:lstStyle/>
          <a:p>
            <a:r>
              <a:rPr lang="en-US"/>
              <a:t>*Checks Watch* … </a:t>
            </a:r>
            <a:r>
              <a:rPr lang="en-US" err="1"/>
              <a:t>Hmmmmm</a:t>
            </a:r>
            <a:r>
              <a:rPr lang="en-US"/>
              <a:t> 👀</a:t>
            </a:r>
          </a:p>
        </p:txBody>
      </p:sp>
      <p:sp>
        <p:nvSpPr>
          <p:cNvPr id="3" name="Content Placeholder 2">
            <a:extLst>
              <a:ext uri="{FF2B5EF4-FFF2-40B4-BE49-F238E27FC236}">
                <a16:creationId xmlns:a16="http://schemas.microsoft.com/office/drawing/2014/main" id="{368D740D-47A5-1502-04F6-765B074C2386}"/>
              </a:ext>
            </a:extLst>
          </p:cNvPr>
          <p:cNvSpPr>
            <a:spLocks noGrp="1"/>
          </p:cNvSpPr>
          <p:nvPr>
            <p:ph idx="1"/>
          </p:nvPr>
        </p:nvSpPr>
        <p:spPr/>
        <p:txBody>
          <a:bodyPr vert="horz" lIns="91440" tIns="45720" rIns="91440" bIns="45720" rtlCol="0" anchor="t">
            <a:normAutofit/>
          </a:bodyPr>
          <a:lstStyle/>
          <a:p>
            <a:r>
              <a:rPr lang="en-US"/>
              <a:t>There’s a lot more than we could fit into 15 minutes, but here are some resources for further exploration:</a:t>
            </a:r>
          </a:p>
          <a:p>
            <a:pPr lvl="1"/>
            <a:r>
              <a:rPr lang="en-US"/>
              <a:t>Us! (We’re pretty sure we know some things?)</a:t>
            </a:r>
          </a:p>
          <a:p>
            <a:pPr lvl="2"/>
            <a:r>
              <a:rPr lang="en-US">
                <a:solidFill>
                  <a:schemeClr val="bg1"/>
                </a:solidFill>
                <a:hlinkClick r:id="rId3">
                  <a:extLst>
                    <a:ext uri="{A12FA001-AC4F-418D-AE19-62706E023703}">
                      <ahyp:hlinkClr xmlns:ahyp="http://schemas.microsoft.com/office/drawing/2018/hyperlinkcolor" val="tx"/>
                    </a:ext>
                  </a:extLst>
                </a:hlinkClick>
              </a:rPr>
              <a:t>Julian.Aris@mass.gov</a:t>
            </a:r>
            <a:r>
              <a:rPr lang="en-US">
                <a:solidFill>
                  <a:schemeClr val="bg1"/>
                </a:solidFill>
                <a:hlinkClick r:id="rId3"/>
              </a:rPr>
              <a:t>, Jessica.Freedman@mass.gov</a:t>
            </a:r>
          </a:p>
          <a:p>
            <a:pPr lvl="1"/>
            <a:r>
              <a:rPr lang="en-US"/>
              <a:t>“Energy Affordability Docket” (D.P.U. 24-15)</a:t>
            </a:r>
          </a:p>
          <a:p>
            <a:pPr lvl="2"/>
            <a:r>
              <a:rPr lang="en-US"/>
              <a:t>Go to the </a:t>
            </a:r>
            <a:r>
              <a:rPr lang="en-US">
                <a:hlinkClick r:id="rId4"/>
              </a:rPr>
              <a:t>DPU Fileroom</a:t>
            </a:r>
            <a:r>
              <a:rPr lang="en-US"/>
              <a:t> (full link in slide notes) </a:t>
            </a:r>
            <a:r>
              <a:rPr lang="en-US">
                <a:sym typeface="Wingdings" panose="05000000000000000000" pitchFamily="2" charset="2"/>
              </a:rPr>
              <a:t> type “24-15” into search</a:t>
            </a:r>
          </a:p>
          <a:p>
            <a:pPr lvl="2"/>
            <a:r>
              <a:rPr lang="en-US">
                <a:sym typeface="Wingdings" panose="05000000000000000000" pitchFamily="2" charset="2"/>
              </a:rPr>
              <a:t>Broad inquiry into energy burden and energy affordability for residential ratepayers. Already multiple rounds of comments, and lots of informative content provided by the Attorney General and other stakeholders</a:t>
            </a:r>
          </a:p>
          <a:p>
            <a:pPr lvl="2"/>
            <a:r>
              <a:rPr lang="en-US">
                <a:sym typeface="Wingdings" panose="05000000000000000000" pitchFamily="2" charset="2"/>
              </a:rPr>
              <a:t>“Ratepayer Interview Insights Brief” </a:t>
            </a:r>
            <a:r>
              <a:rPr lang="en-US" sz="2000">
                <a:sym typeface="Wingdings" panose="05000000000000000000" pitchFamily="2" charset="2"/>
                <a:hlinkClick r:id="rId5"/>
              </a:rPr>
              <a:t>https://fileservice.eea.comacloud.net/FileService.Api/file/FileRoom/19853733</a:t>
            </a:r>
            <a:r>
              <a:rPr lang="en-US" sz="2000">
                <a:sym typeface="Wingdings" panose="05000000000000000000" pitchFamily="2" charset="2"/>
              </a:rPr>
              <a:t> </a:t>
            </a:r>
            <a:endParaRPr lang="en-US" sz="2000"/>
          </a:p>
          <a:p>
            <a:pPr lvl="1"/>
            <a:endParaRPr lang="en-US"/>
          </a:p>
          <a:p>
            <a:endParaRPr lang="en-US"/>
          </a:p>
        </p:txBody>
      </p:sp>
      <p:sp>
        <p:nvSpPr>
          <p:cNvPr id="4" name="Footer Placeholder 3">
            <a:extLst>
              <a:ext uri="{FF2B5EF4-FFF2-40B4-BE49-F238E27FC236}">
                <a16:creationId xmlns:a16="http://schemas.microsoft.com/office/drawing/2014/main" id="{4229A4AD-9DBF-E288-901E-D184B84492E3}"/>
              </a:ext>
            </a:extLst>
          </p:cNvPr>
          <p:cNvSpPr>
            <a:spLocks noGrp="1"/>
          </p:cNvSpPr>
          <p:nvPr>
            <p:ph type="ftr" sz="quarter" idx="10"/>
          </p:nvPr>
        </p:nvSpPr>
        <p:spPr/>
        <p:txBody>
          <a:bodyPr/>
          <a:lstStyle/>
          <a:p>
            <a:pPr>
              <a:defRPr/>
            </a:pPr>
            <a:r>
              <a:rPr lang="en-US"/>
              <a:t>© 2025 Massachusetts Office of the Attorney General</a:t>
            </a:r>
          </a:p>
        </p:txBody>
      </p:sp>
    </p:spTree>
    <p:extLst>
      <p:ext uri="{BB962C8B-B14F-4D97-AF65-F5344CB8AC3E}">
        <p14:creationId xmlns:p14="http://schemas.microsoft.com/office/powerpoint/2010/main" val="3691292574"/>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C2787-DE0F-2219-37E8-83779854A1E1}"/>
              </a:ext>
            </a:extLst>
          </p:cNvPr>
          <p:cNvSpPr>
            <a:spLocks noGrp="1"/>
          </p:cNvSpPr>
          <p:nvPr>
            <p:ph type="sldNum" sz="quarter" idx="12"/>
          </p:nvPr>
        </p:nvSpPr>
        <p:spPr/>
        <p:txBody>
          <a:bodyPr/>
          <a:lstStyle/>
          <a:p>
            <a:fld id="{F8978BCC-1D57-4B29-98D6-660AA31E2976}" type="slidenum">
              <a:rPr lang="en-US" smtClean="0"/>
              <a:t>71</a:t>
            </a:fld>
            <a:endParaRPr lang="en-US"/>
          </a:p>
        </p:txBody>
      </p:sp>
      <p:sp>
        <p:nvSpPr>
          <p:cNvPr id="3" name="Title 2">
            <a:extLst>
              <a:ext uri="{FF2B5EF4-FFF2-40B4-BE49-F238E27FC236}">
                <a16:creationId xmlns:a16="http://schemas.microsoft.com/office/drawing/2014/main" id="{BC6F3F73-1DC9-F5A2-41BD-12E42389C488}"/>
              </a:ext>
            </a:extLst>
          </p:cNvPr>
          <p:cNvSpPr>
            <a:spLocks noGrp="1"/>
          </p:cNvSpPr>
          <p:nvPr>
            <p:ph type="title"/>
          </p:nvPr>
        </p:nvSpPr>
        <p:spPr/>
        <p:txBody>
          <a:bodyPr/>
          <a:lstStyle/>
          <a:p>
            <a:r>
              <a:rPr lang="en-US"/>
              <a:t>Break (10 min)</a:t>
            </a:r>
          </a:p>
        </p:txBody>
      </p:sp>
    </p:spTree>
    <p:extLst>
      <p:ext uri="{BB962C8B-B14F-4D97-AF65-F5344CB8AC3E}">
        <p14:creationId xmlns:p14="http://schemas.microsoft.com/office/powerpoint/2010/main" val="1981667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32CC-8A62-33D1-C7A3-83320F0524D6}"/>
              </a:ext>
            </a:extLst>
          </p:cNvPr>
          <p:cNvSpPr>
            <a:spLocks noGrp="1"/>
          </p:cNvSpPr>
          <p:nvPr>
            <p:ph type="sldNum" sz="quarter" idx="12"/>
          </p:nvPr>
        </p:nvSpPr>
        <p:spPr/>
        <p:txBody>
          <a:bodyPr/>
          <a:lstStyle/>
          <a:p>
            <a:fld id="{F8978BCC-1D57-4B29-98D6-660AA31E2976}" type="slidenum">
              <a:rPr lang="en-US" smtClean="0"/>
              <a:t>72</a:t>
            </a:fld>
            <a:endParaRPr lang="en-US"/>
          </a:p>
        </p:txBody>
      </p:sp>
      <p:sp>
        <p:nvSpPr>
          <p:cNvPr id="2" name="Title 1">
            <a:extLst>
              <a:ext uri="{FF2B5EF4-FFF2-40B4-BE49-F238E27FC236}">
                <a16:creationId xmlns:a16="http://schemas.microsoft.com/office/drawing/2014/main" id="{5229B2B0-5C87-3283-8930-B9C028ED99DC}"/>
              </a:ext>
            </a:extLst>
          </p:cNvPr>
          <p:cNvSpPr>
            <a:spLocks noGrp="1"/>
          </p:cNvSpPr>
          <p:nvPr>
            <p:ph type="title"/>
          </p:nvPr>
        </p:nvSpPr>
        <p:spPr>
          <a:xfrm>
            <a:off x="921707" y="1058593"/>
            <a:ext cx="10515600" cy="1910110"/>
          </a:xfrm>
        </p:spPr>
        <p:txBody>
          <a:bodyPr>
            <a:normAutofit fontScale="90000"/>
          </a:bodyPr>
          <a:lstStyle/>
          <a:p>
            <a:pPr>
              <a:lnSpc>
                <a:spcPct val="100000"/>
              </a:lnSpc>
            </a:pPr>
            <a:r>
              <a:rPr lang="en-US"/>
              <a:t>Presentation #5: </a:t>
            </a:r>
            <a:br>
              <a:rPr lang="en-US">
                <a:ea typeface="+mj-lt"/>
                <a:cs typeface="+mj-lt"/>
              </a:rPr>
            </a:br>
            <a:r>
              <a:rPr lang="en-US" b="1">
                <a:solidFill>
                  <a:schemeClr val="accent3"/>
                </a:solidFill>
                <a:ea typeface="+mj-lt"/>
                <a:cs typeface="+mj-lt"/>
              </a:rPr>
              <a:t>Roger Colton </a:t>
            </a:r>
            <a:br>
              <a:rPr lang="en-US">
                <a:ea typeface="+mj-lt"/>
                <a:cs typeface="+mj-lt"/>
              </a:rPr>
            </a:br>
            <a:r>
              <a:rPr lang="en-US">
                <a:ea typeface="+mj-lt"/>
                <a:cs typeface="+mj-lt"/>
              </a:rPr>
              <a:t>Partner, Fisher, Sheehan &amp; Colton Public Finance and General Economics (FSC) of Belmont, Massachusetts</a:t>
            </a:r>
            <a:r>
              <a:rPr lang="en-US"/>
              <a:t> </a:t>
            </a:r>
          </a:p>
        </p:txBody>
      </p:sp>
      <p:sp>
        <p:nvSpPr>
          <p:cNvPr id="5" name="Title 1">
            <a:extLst>
              <a:ext uri="{FF2B5EF4-FFF2-40B4-BE49-F238E27FC236}">
                <a16:creationId xmlns:a16="http://schemas.microsoft.com/office/drawing/2014/main" id="{C39886F8-D512-ACA1-2E6D-A53322AC846E}"/>
              </a:ext>
            </a:extLst>
          </p:cNvPr>
          <p:cNvSpPr txBox="1">
            <a:spLocks/>
          </p:cNvSpPr>
          <p:nvPr/>
        </p:nvSpPr>
        <p:spPr>
          <a:xfrm>
            <a:off x="838200" y="4316775"/>
            <a:ext cx="10515600" cy="9583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chemeClr val="accent3"/>
                </a:solidFill>
                <a:latin typeface="Aptos"/>
                <a:cs typeface="Times New Roman"/>
              </a:rPr>
              <a:t>Roger Colton is an attorney, economist, and partner at Fisher, Sheehan &amp; Colton, </a:t>
            </a:r>
            <a:r>
              <a:rPr lang="en-US" sz="1600" b="1">
                <a:solidFill>
                  <a:schemeClr val="accent3"/>
                </a:solidFill>
                <a:latin typeface="Aptos"/>
                <a:ea typeface="+mj-lt"/>
                <a:cs typeface="+mj-lt"/>
              </a:rPr>
              <a:t>based in Belmont, Massachusetts Specializing in low-income utility affordability and consumer protection policies, he has worked with state and local governments, utilities, and community organizations to design, implement, and fund affordability programs that improve energy access for vulnerable households.</a:t>
            </a:r>
            <a:br>
              <a:rPr lang="en-US" sz="1600" b="1">
                <a:latin typeface="Aptos"/>
                <a:cs typeface="Times New Roman"/>
              </a:rPr>
            </a:br>
            <a:endParaRPr lang="en-US" sz="1400" b="1">
              <a:solidFill>
                <a:schemeClr val="accent3"/>
              </a:solidFill>
              <a:latin typeface="Aptos"/>
              <a:cs typeface="Times New Roman"/>
            </a:endParaRPr>
          </a:p>
        </p:txBody>
      </p:sp>
    </p:spTree>
    <p:extLst>
      <p:ext uri="{BB962C8B-B14F-4D97-AF65-F5344CB8AC3E}">
        <p14:creationId xmlns:p14="http://schemas.microsoft.com/office/powerpoint/2010/main" val="23573199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83829" y="1447800"/>
            <a:ext cx="4397828" cy="3329581"/>
          </a:xfrm>
        </p:spPr>
        <p:txBody>
          <a:bodyPr>
            <a:normAutofit/>
          </a:bodyPr>
          <a:lstStyle/>
          <a:p>
            <a:pPr>
              <a:lnSpc>
                <a:spcPct val="90000"/>
              </a:lnSpc>
            </a:pPr>
            <a:r>
              <a:rPr lang="en-US" sz="3800"/>
              <a:t>Responding to / Preventing Utility Disconnections for Nonpayment (DNPs)</a:t>
            </a:r>
          </a:p>
        </p:txBody>
      </p:sp>
      <p:sp>
        <p:nvSpPr>
          <p:cNvPr id="3" name="Subtitle 2"/>
          <p:cNvSpPr>
            <a:spLocks noGrp="1"/>
          </p:cNvSpPr>
          <p:nvPr>
            <p:ph type="subTitle" idx="1"/>
          </p:nvPr>
        </p:nvSpPr>
        <p:spPr>
          <a:xfrm>
            <a:off x="6683829" y="4777380"/>
            <a:ext cx="4397828" cy="861420"/>
          </a:xfrm>
        </p:spPr>
        <p:txBody>
          <a:bodyPr>
            <a:noAutofit/>
          </a:bodyPr>
          <a:lstStyle/>
          <a:p>
            <a:pPr>
              <a:lnSpc>
                <a:spcPct val="90000"/>
              </a:lnSpc>
            </a:pPr>
            <a:r>
              <a:rPr lang="en-US" sz="1800"/>
              <a:t>Roger Colton</a:t>
            </a:r>
          </a:p>
          <a:p>
            <a:pPr>
              <a:lnSpc>
                <a:spcPct val="90000"/>
              </a:lnSpc>
            </a:pPr>
            <a:r>
              <a:rPr lang="en-US" sz="1800"/>
              <a:t>Presentation to Hawaii PUC</a:t>
            </a:r>
          </a:p>
          <a:p>
            <a:pPr>
              <a:lnSpc>
                <a:spcPct val="90000"/>
              </a:lnSpc>
            </a:pPr>
            <a:r>
              <a:rPr lang="en-US" sz="1800"/>
              <a:t>Docket No. 2022-0250</a:t>
            </a:r>
          </a:p>
          <a:p>
            <a:pPr>
              <a:lnSpc>
                <a:spcPct val="90000"/>
              </a:lnSpc>
            </a:pPr>
            <a:r>
              <a:rPr lang="en-US" sz="1800"/>
              <a:t>March 5, 2025</a:t>
            </a:r>
          </a:p>
        </p:txBody>
      </p:sp>
      <p:pic>
        <p:nvPicPr>
          <p:cNvPr id="26" name="Graphic 25" descr="Money">
            <a:extLst>
              <a:ext uri="{FF2B5EF4-FFF2-40B4-BE49-F238E27FC236}">
                <a16:creationId xmlns:a16="http://schemas.microsoft.com/office/drawing/2014/main" id="{C74D2CEA-6717-F62C-9AF9-D1DE85790E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854" y="703489"/>
            <a:ext cx="5450557" cy="5450557"/>
          </a:xfrm>
          <a:prstGeom prst="rect">
            <a:avLst/>
          </a:prstGeom>
          <a:effectLst/>
        </p:spPr>
      </p:pic>
      <p:sp>
        <p:nvSpPr>
          <p:cNvPr id="4" name="Slide Number Placeholder 2">
            <a:extLst>
              <a:ext uri="{FF2B5EF4-FFF2-40B4-BE49-F238E27FC236}">
                <a16:creationId xmlns:a16="http://schemas.microsoft.com/office/drawing/2014/main" id="{2B2F5F6E-E5A5-7AA1-BE8E-1A1B4AD2FAD7}"/>
              </a:ext>
            </a:extLst>
          </p:cNvPr>
          <p:cNvSpPr>
            <a:spLocks noGrp="1"/>
          </p:cNvSpPr>
          <p:nvPr>
            <p:ph type="sldNum" sz="quarter" idx="12"/>
          </p:nvPr>
        </p:nvSpPr>
        <p:spPr>
          <a:xfrm>
            <a:off x="10352539" y="355456"/>
            <a:ext cx="838199" cy="767687"/>
          </a:xfrm>
        </p:spPr>
        <p:txBody>
          <a:bodyPr/>
          <a:lstStyle/>
          <a:p>
            <a:fld id="{2E8EF8B7-9739-42C7-9549-6D7BDDAF0A06}" type="slidenum">
              <a:rPr lang="en-US" smtClean="0"/>
              <a:t>73</a:t>
            </a:fld>
            <a:endParaRPr lang="en-US"/>
          </a:p>
        </p:txBody>
      </p:sp>
    </p:spTree>
    <p:extLst>
      <p:ext uri="{BB962C8B-B14F-4D97-AF65-F5344CB8AC3E}">
        <p14:creationId xmlns:p14="http://schemas.microsoft.com/office/powerpoint/2010/main" val="109857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3E07-B670-F7F0-BBC8-DB500D3BFD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50269-1BDD-569A-9AA7-2DA0AE7EDEA3}"/>
              </a:ext>
            </a:extLst>
          </p:cNvPr>
          <p:cNvSpPr>
            <a:spLocks noGrp="1"/>
          </p:cNvSpPr>
          <p:nvPr>
            <p:ph idx="1"/>
          </p:nvPr>
        </p:nvSpPr>
        <p:spPr/>
        <p:txBody>
          <a:bodyPr>
            <a:normAutofit/>
          </a:bodyPr>
          <a:lstStyle/>
          <a:p>
            <a:pPr marL="0" indent="0" algn="ctr">
              <a:buNone/>
            </a:pPr>
            <a:r>
              <a:rPr lang="en-US" sz="4400"/>
              <a:t>The   Best Way to Prevent Nonpayment Disconnections is to Make Bills Affordable</a:t>
            </a:r>
          </a:p>
        </p:txBody>
      </p:sp>
      <p:sp>
        <p:nvSpPr>
          <p:cNvPr id="2" name="Slide Number Placeholder 2">
            <a:extLst>
              <a:ext uri="{FF2B5EF4-FFF2-40B4-BE49-F238E27FC236}">
                <a16:creationId xmlns:a16="http://schemas.microsoft.com/office/drawing/2014/main" id="{495B70F7-4DBC-CC04-A9FA-0DA475975DBF}"/>
              </a:ext>
            </a:extLst>
          </p:cNvPr>
          <p:cNvSpPr>
            <a:spLocks noGrp="1"/>
          </p:cNvSpPr>
          <p:nvPr>
            <p:ph type="sldNum" sz="quarter" idx="12"/>
          </p:nvPr>
        </p:nvSpPr>
        <p:spPr>
          <a:xfrm>
            <a:off x="10352539" y="355456"/>
            <a:ext cx="838199" cy="767687"/>
          </a:xfrm>
        </p:spPr>
        <p:txBody>
          <a:bodyPr/>
          <a:lstStyle/>
          <a:p>
            <a:fld id="{2E8EF8B7-9739-42C7-9549-6D7BDDAF0A06}" type="slidenum">
              <a:rPr lang="en-US" smtClean="0"/>
              <a:t>74</a:t>
            </a:fld>
            <a:endParaRPr lang="en-US"/>
          </a:p>
        </p:txBody>
      </p:sp>
    </p:spTree>
    <p:extLst>
      <p:ext uri="{BB962C8B-B14F-4D97-AF65-F5344CB8AC3E}">
        <p14:creationId xmlns:p14="http://schemas.microsoft.com/office/powerpoint/2010/main" val="1978675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E876-B886-4FF1-5CFE-EB4AC59E59FB}"/>
              </a:ext>
            </a:extLst>
          </p:cNvPr>
          <p:cNvSpPr>
            <a:spLocks noGrp="1"/>
          </p:cNvSpPr>
          <p:nvPr>
            <p:ph type="title"/>
          </p:nvPr>
        </p:nvSpPr>
        <p:spPr/>
        <p:txBody>
          <a:bodyPr/>
          <a:lstStyle/>
          <a:p>
            <a:r>
              <a:rPr lang="en-US" sz="3400"/>
              <a:t>Average arrears / termination rates(2023) (residential vs. Confirmed Low-Income) (PA)</a:t>
            </a:r>
          </a:p>
        </p:txBody>
      </p:sp>
      <p:graphicFrame>
        <p:nvGraphicFramePr>
          <p:cNvPr id="4" name="Content Placeholder 3">
            <a:extLst>
              <a:ext uri="{FF2B5EF4-FFF2-40B4-BE49-F238E27FC236}">
                <a16:creationId xmlns:a16="http://schemas.microsoft.com/office/drawing/2014/main" id="{5F8EB67A-E16E-665B-1334-379ADDDC146D}"/>
              </a:ext>
            </a:extLst>
          </p:cNvPr>
          <p:cNvGraphicFramePr>
            <a:graphicFrameLocks noGrp="1"/>
          </p:cNvGraphicFramePr>
          <p:nvPr>
            <p:ph idx="1"/>
          </p:nvPr>
        </p:nvGraphicFramePr>
        <p:xfrm>
          <a:off x="565608" y="1923068"/>
          <a:ext cx="10558030" cy="4354414"/>
        </p:xfrm>
        <a:graphic>
          <a:graphicData uri="http://schemas.openxmlformats.org/drawingml/2006/table">
            <a:tbl>
              <a:tblPr firstRow="1" bandRow="1">
                <a:tableStyleId>{5C22544A-7EE6-4342-B048-85BDC9FD1C3A}</a:tableStyleId>
              </a:tblPr>
              <a:tblGrid>
                <a:gridCol w="1131217">
                  <a:extLst>
                    <a:ext uri="{9D8B030D-6E8A-4147-A177-3AD203B41FA5}">
                      <a16:colId xmlns:a16="http://schemas.microsoft.com/office/drawing/2014/main" val="3239530448"/>
                    </a:ext>
                  </a:extLst>
                </a:gridCol>
                <a:gridCol w="990187">
                  <a:extLst>
                    <a:ext uri="{9D8B030D-6E8A-4147-A177-3AD203B41FA5}">
                      <a16:colId xmlns:a16="http://schemas.microsoft.com/office/drawing/2014/main" val="654146983"/>
                    </a:ext>
                  </a:extLst>
                </a:gridCol>
                <a:gridCol w="990187">
                  <a:extLst>
                    <a:ext uri="{9D8B030D-6E8A-4147-A177-3AD203B41FA5}">
                      <a16:colId xmlns:a16="http://schemas.microsoft.com/office/drawing/2014/main" val="2558828312"/>
                    </a:ext>
                  </a:extLst>
                </a:gridCol>
                <a:gridCol w="990187">
                  <a:extLst>
                    <a:ext uri="{9D8B030D-6E8A-4147-A177-3AD203B41FA5}">
                      <a16:colId xmlns:a16="http://schemas.microsoft.com/office/drawing/2014/main" val="214428935"/>
                    </a:ext>
                  </a:extLst>
                </a:gridCol>
                <a:gridCol w="990187">
                  <a:extLst>
                    <a:ext uri="{9D8B030D-6E8A-4147-A177-3AD203B41FA5}">
                      <a16:colId xmlns:a16="http://schemas.microsoft.com/office/drawing/2014/main" val="1234905633"/>
                    </a:ext>
                  </a:extLst>
                </a:gridCol>
                <a:gridCol w="1093213">
                  <a:extLst>
                    <a:ext uri="{9D8B030D-6E8A-4147-A177-3AD203B41FA5}">
                      <a16:colId xmlns:a16="http://schemas.microsoft.com/office/drawing/2014/main" val="1583058208"/>
                    </a:ext>
                  </a:extLst>
                </a:gridCol>
                <a:gridCol w="1093213">
                  <a:extLst>
                    <a:ext uri="{9D8B030D-6E8A-4147-A177-3AD203B41FA5}">
                      <a16:colId xmlns:a16="http://schemas.microsoft.com/office/drawing/2014/main" val="1235371160"/>
                    </a:ext>
                  </a:extLst>
                </a:gridCol>
                <a:gridCol w="1093213">
                  <a:extLst>
                    <a:ext uri="{9D8B030D-6E8A-4147-A177-3AD203B41FA5}">
                      <a16:colId xmlns:a16="http://schemas.microsoft.com/office/drawing/2014/main" val="2920481814"/>
                    </a:ext>
                  </a:extLst>
                </a:gridCol>
                <a:gridCol w="1093213">
                  <a:extLst>
                    <a:ext uri="{9D8B030D-6E8A-4147-A177-3AD203B41FA5}">
                      <a16:colId xmlns:a16="http://schemas.microsoft.com/office/drawing/2014/main" val="3045003937"/>
                    </a:ext>
                  </a:extLst>
                </a:gridCol>
                <a:gridCol w="1093213">
                  <a:extLst>
                    <a:ext uri="{9D8B030D-6E8A-4147-A177-3AD203B41FA5}">
                      <a16:colId xmlns:a16="http://schemas.microsoft.com/office/drawing/2014/main" val="1532068944"/>
                    </a:ext>
                  </a:extLst>
                </a:gridCol>
              </a:tblGrid>
              <a:tr h="450063">
                <a:tc gridSpan="5">
                  <a:txBody>
                    <a:bodyPr/>
                    <a:lstStyle/>
                    <a:p>
                      <a:pPr algn="ctr"/>
                      <a:r>
                        <a:rPr lang="en-US" sz="1400"/>
                        <a:t>Electric Utilities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1400"/>
                        <a:t>Natural Gas Utilities</a:t>
                      </a:r>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2876521140"/>
                  </a:ext>
                </a:extLst>
              </a:tr>
              <a:tr h="450063">
                <a:tc>
                  <a:txBody>
                    <a:bodyPr/>
                    <a:lstStyle/>
                    <a:p>
                      <a:endParaRPr lang="en-US" sz="1400"/>
                    </a:p>
                  </a:txBody>
                  <a:tcPr anchor="ctr"/>
                </a:tc>
                <a:tc gridSpan="2">
                  <a:txBody>
                    <a:bodyPr/>
                    <a:lstStyle/>
                    <a:p>
                      <a:pPr algn="ctr"/>
                      <a:r>
                        <a:rPr lang="en-US" sz="1400"/>
                        <a:t>Average Arrears</a:t>
                      </a:r>
                    </a:p>
                  </a:txBody>
                  <a:tcPr anchor="ctr"/>
                </a:tc>
                <a:tc hMerge="1">
                  <a:txBody>
                    <a:bodyPr/>
                    <a:lstStyle/>
                    <a:p>
                      <a:endParaRPr lang="en-US"/>
                    </a:p>
                  </a:txBody>
                  <a:tcPr anchor="ctr"/>
                </a:tc>
                <a:tc gridSpan="2">
                  <a:txBody>
                    <a:bodyPr/>
                    <a:lstStyle/>
                    <a:p>
                      <a:pPr algn="ctr"/>
                      <a:r>
                        <a:rPr lang="en-US" sz="1400"/>
                        <a:t>Termination Rate</a:t>
                      </a:r>
                    </a:p>
                  </a:txBody>
                  <a:tcPr anchor="ctr"/>
                </a:tc>
                <a:tc hMerge="1">
                  <a:txBody>
                    <a:bodyPr/>
                    <a:lstStyle/>
                    <a:p>
                      <a:pPr algn="ctr"/>
                      <a:endParaRPr lang="en-US"/>
                    </a:p>
                  </a:txBody>
                  <a:tcPr anchor="ctr"/>
                </a:tc>
                <a:tc>
                  <a:txBody>
                    <a:bodyPr/>
                    <a:lstStyle/>
                    <a:p>
                      <a:endParaRPr lang="en-US" sz="1400"/>
                    </a:p>
                  </a:txBody>
                  <a:tcPr anchor="ctr"/>
                </a:tc>
                <a:tc gridSpan="2">
                  <a:txBody>
                    <a:bodyPr/>
                    <a:lstStyle/>
                    <a:p>
                      <a:pPr algn="ctr"/>
                      <a:r>
                        <a:rPr lang="en-US" sz="1400"/>
                        <a:t>Average Arrears</a:t>
                      </a:r>
                    </a:p>
                  </a:txBody>
                  <a:tcPr anchor="ctr"/>
                </a:tc>
                <a:tc hMerge="1">
                  <a:txBody>
                    <a:bodyPr/>
                    <a:lstStyle/>
                    <a:p>
                      <a:pPr algn="ctr"/>
                      <a:endParaRPr lang="en-US"/>
                    </a:p>
                  </a:txBody>
                  <a:tcPr anchor="ctr"/>
                </a:tc>
                <a:tc gridSpan="2">
                  <a:txBody>
                    <a:bodyPr/>
                    <a:lstStyle/>
                    <a:p>
                      <a:pPr algn="ctr"/>
                      <a:r>
                        <a:rPr lang="en-US" sz="1400"/>
                        <a:t>Termination Rate</a:t>
                      </a:r>
                    </a:p>
                  </a:txBody>
                  <a:tcPr anchor="ctr"/>
                </a:tc>
                <a:tc hMerge="1">
                  <a:txBody>
                    <a:bodyPr/>
                    <a:lstStyle/>
                    <a:p>
                      <a:pPr algn="ctr"/>
                      <a:endParaRPr lang="en-US"/>
                    </a:p>
                  </a:txBody>
                  <a:tcPr anchor="ctr"/>
                </a:tc>
                <a:extLst>
                  <a:ext uri="{0D108BD9-81ED-4DB2-BD59-A6C34878D82A}">
                    <a16:rowId xmlns:a16="http://schemas.microsoft.com/office/drawing/2014/main" val="3333772685"/>
                  </a:ext>
                </a:extLst>
              </a:tr>
              <a:tr h="267477">
                <a:tc>
                  <a:txBody>
                    <a:bodyPr/>
                    <a:lstStyle/>
                    <a:p>
                      <a:endParaRPr lang="en-US" sz="1400"/>
                    </a:p>
                  </a:txBody>
                  <a:tcPr anchor="ctr"/>
                </a:tc>
                <a:tc>
                  <a:txBody>
                    <a:bodyPr/>
                    <a:lstStyle/>
                    <a:p>
                      <a:pPr algn="ctr"/>
                      <a:r>
                        <a:rPr lang="en-US" sz="1400"/>
                        <a:t>Res</a:t>
                      </a:r>
                    </a:p>
                  </a:txBody>
                  <a:tcPr anchor="ctr"/>
                </a:tc>
                <a:tc>
                  <a:txBody>
                    <a:bodyPr/>
                    <a:lstStyle/>
                    <a:p>
                      <a:pPr algn="ctr"/>
                      <a:r>
                        <a:rPr lang="en-US" sz="1400"/>
                        <a:t>CLI</a:t>
                      </a:r>
                    </a:p>
                  </a:txBody>
                  <a:tcPr anchor="ctr"/>
                </a:tc>
                <a:tc>
                  <a:txBody>
                    <a:bodyPr/>
                    <a:lstStyle/>
                    <a:p>
                      <a:pPr algn="ctr"/>
                      <a:r>
                        <a:rPr lang="en-US" sz="1400"/>
                        <a:t>Res</a:t>
                      </a:r>
                    </a:p>
                  </a:txBody>
                  <a:tcPr anchor="ctr"/>
                </a:tc>
                <a:tc>
                  <a:txBody>
                    <a:bodyPr/>
                    <a:lstStyle/>
                    <a:p>
                      <a:pPr algn="ctr"/>
                      <a:r>
                        <a:rPr lang="en-US" sz="1400"/>
                        <a:t>CLI</a:t>
                      </a:r>
                    </a:p>
                  </a:txBody>
                  <a:tcPr anchor="ctr"/>
                </a:tc>
                <a:tc>
                  <a:txBody>
                    <a:bodyPr/>
                    <a:lstStyle/>
                    <a:p>
                      <a:endParaRPr lang="en-US" sz="1400"/>
                    </a:p>
                  </a:txBody>
                  <a:tcPr anchor="ctr"/>
                </a:tc>
                <a:tc>
                  <a:txBody>
                    <a:bodyPr/>
                    <a:lstStyle/>
                    <a:p>
                      <a:pPr algn="ctr"/>
                      <a:r>
                        <a:rPr lang="en-US" sz="1400"/>
                        <a:t>Res</a:t>
                      </a:r>
                    </a:p>
                  </a:txBody>
                  <a:tcPr anchor="ctr"/>
                </a:tc>
                <a:tc>
                  <a:txBody>
                    <a:bodyPr/>
                    <a:lstStyle/>
                    <a:p>
                      <a:pPr algn="ctr"/>
                      <a:r>
                        <a:rPr lang="en-US" sz="1400"/>
                        <a:t>CLI</a:t>
                      </a:r>
                    </a:p>
                  </a:txBody>
                  <a:tcPr anchor="ctr"/>
                </a:tc>
                <a:tc>
                  <a:txBody>
                    <a:bodyPr/>
                    <a:lstStyle/>
                    <a:p>
                      <a:pPr algn="ctr"/>
                      <a:r>
                        <a:rPr lang="en-US" sz="1400"/>
                        <a:t>Res</a:t>
                      </a:r>
                    </a:p>
                  </a:txBody>
                  <a:tcPr anchor="ctr"/>
                </a:tc>
                <a:tc>
                  <a:txBody>
                    <a:bodyPr/>
                    <a:lstStyle/>
                    <a:p>
                      <a:pPr algn="ctr"/>
                      <a:r>
                        <a:rPr lang="en-US" sz="1400"/>
                        <a:t>CLI</a:t>
                      </a:r>
                    </a:p>
                  </a:txBody>
                  <a:tcPr anchor="ctr"/>
                </a:tc>
                <a:extLst>
                  <a:ext uri="{0D108BD9-81ED-4DB2-BD59-A6C34878D82A}">
                    <a16:rowId xmlns:a16="http://schemas.microsoft.com/office/drawing/2014/main" val="3810309644"/>
                  </a:ext>
                </a:extLst>
              </a:tr>
              <a:tr h="4330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Duquesne</a:t>
                      </a:r>
                    </a:p>
                  </a:txBody>
                  <a:tcPr anchor="ctr"/>
                </a:tc>
                <a:tc>
                  <a:txBody>
                    <a:bodyPr/>
                    <a:lstStyle/>
                    <a:p>
                      <a:pPr algn="ctr"/>
                      <a:r>
                        <a:rPr lang="en-US" sz="1400"/>
                        <a:t>$390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$664</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4.5%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17.3%</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Columbia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$792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$945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2.5%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8.3%</a:t>
                      </a:r>
                    </a:p>
                  </a:txBody>
                  <a:tcPr anchor="ctr"/>
                </a:tc>
                <a:extLst>
                  <a:ext uri="{0D108BD9-81ED-4DB2-BD59-A6C34878D82A}">
                    <a16:rowId xmlns:a16="http://schemas.microsoft.com/office/drawing/2014/main" val="3140833303"/>
                  </a:ext>
                </a:extLst>
              </a:tr>
              <a:tr h="450063">
                <a:tc>
                  <a:txBody>
                    <a:bodyPr/>
                    <a:lstStyle/>
                    <a:p>
                      <a:r>
                        <a:rPr lang="en-US" sz="1400"/>
                        <a:t>Met-Ed</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$594</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$757</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22.7%</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NFG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$397</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$565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3.6%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13.7%</a:t>
                      </a:r>
                    </a:p>
                  </a:txBody>
                  <a:tcPr anchor="ctr"/>
                </a:tc>
                <a:extLst>
                  <a:ext uri="{0D108BD9-81ED-4DB2-BD59-A6C34878D82A}">
                    <a16:rowId xmlns:a16="http://schemas.microsoft.com/office/drawing/2014/main" val="4285416839"/>
                  </a:ext>
                </a:extLst>
              </a:tr>
              <a:tr h="450063">
                <a:tc>
                  <a:txBody>
                    <a:bodyPr/>
                    <a:lstStyle/>
                    <a:p>
                      <a:r>
                        <a:rPr lang="en-US" sz="1400"/>
                        <a:t>PECO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$513</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$1,366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5.7%</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18.2%</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PECO (g)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$798</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$2,036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4.1%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20.9%</a:t>
                      </a:r>
                    </a:p>
                  </a:txBody>
                  <a:tcPr anchor="ctr"/>
                </a:tc>
                <a:extLst>
                  <a:ext uri="{0D108BD9-81ED-4DB2-BD59-A6C34878D82A}">
                    <a16:rowId xmlns:a16="http://schemas.microsoft.com/office/drawing/2014/main" val="1154284442"/>
                  </a:ext>
                </a:extLst>
              </a:tr>
              <a:tr h="450063">
                <a:tc>
                  <a:txBody>
                    <a:bodyPr/>
                    <a:lstStyle/>
                    <a:p>
                      <a:r>
                        <a:rPr lang="en-US" sz="1400"/>
                        <a:t>Penelec</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$640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$779</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3.9%</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14.9%</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Peoples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$485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$681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3.6%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10.5%</a:t>
                      </a:r>
                    </a:p>
                  </a:txBody>
                  <a:tcPr anchor="ctr"/>
                </a:tc>
                <a:extLst>
                  <a:ext uri="{0D108BD9-81ED-4DB2-BD59-A6C34878D82A}">
                    <a16:rowId xmlns:a16="http://schemas.microsoft.com/office/drawing/2014/main" val="2824645533"/>
                  </a:ext>
                </a:extLst>
              </a:tr>
              <a:tr h="611377">
                <a:tc>
                  <a:txBody>
                    <a:bodyPr/>
                    <a:lstStyle/>
                    <a:p>
                      <a:r>
                        <a:rPr lang="en-US" sz="1400"/>
                        <a:t>Penn Power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$713</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$883</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2.7%</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13.8%</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PGW</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$810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$893</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15.8%</a:t>
                      </a:r>
                    </a:p>
                  </a:txBody>
                  <a:tcPr anchor="ctr"/>
                </a:tc>
                <a:extLst>
                  <a:ext uri="{0D108BD9-81ED-4DB2-BD59-A6C34878D82A}">
                    <a16:rowId xmlns:a16="http://schemas.microsoft.com/office/drawing/2014/main" val="3280923806"/>
                  </a:ext>
                </a:extLst>
              </a:tr>
              <a:tr h="267477">
                <a:tc>
                  <a:txBody>
                    <a:bodyPr/>
                    <a:lstStyle/>
                    <a:p>
                      <a:r>
                        <a:rPr lang="en-US" sz="1400"/>
                        <a:t>PPL</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$798</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$1,086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1.4%</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5.0%</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UGI (g)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$538</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$884</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5.0%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6.2%</a:t>
                      </a:r>
                    </a:p>
                  </a:txBody>
                  <a:tcPr anchor="ctr"/>
                </a:tc>
                <a:extLst>
                  <a:ext uri="{0D108BD9-81ED-4DB2-BD59-A6C34878D82A}">
                    <a16:rowId xmlns:a16="http://schemas.microsoft.com/office/drawing/2014/main" val="683350053"/>
                  </a:ext>
                </a:extLst>
              </a:tr>
              <a:tr h="450063">
                <a:tc>
                  <a:txBody>
                    <a:bodyPr/>
                    <a:lstStyle/>
                    <a:p>
                      <a:r>
                        <a:rPr lang="en-US" sz="1400"/>
                        <a:t>West Penn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$622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$802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3.2%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15.9%</a:t>
                      </a:r>
                    </a:p>
                  </a:txBody>
                  <a:tcPr anchor="ct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rPr>
                        <a:t>XXX</a:t>
                      </a:r>
                    </a:p>
                  </a:txBody>
                  <a:tcPr anchor="ctr"/>
                </a:tc>
                <a:tc hMerge="1">
                  <a:txBody>
                    <a:bodyPr/>
                    <a:lstStyle/>
                    <a:p>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entury Gothic" panose="020B0502020202020204"/>
                        <a:ea typeface="+mn-ea"/>
                        <a:cs typeface="+mn-cs"/>
                      </a:endParaRPr>
                    </a:p>
                  </a:txBody>
                  <a:tcPr anchor="ctr"/>
                </a:tc>
                <a:extLst>
                  <a:ext uri="{0D108BD9-81ED-4DB2-BD59-A6C34878D82A}">
                    <a16:rowId xmlns:a16="http://schemas.microsoft.com/office/drawing/2014/main" val="347491442"/>
                  </a:ext>
                </a:extLst>
              </a:tr>
            </a:tbl>
          </a:graphicData>
        </a:graphic>
      </p:graphicFrame>
    </p:spTree>
    <p:extLst>
      <p:ext uri="{BB962C8B-B14F-4D97-AF65-F5344CB8AC3E}">
        <p14:creationId xmlns:p14="http://schemas.microsoft.com/office/powerpoint/2010/main" val="39639802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8F3A010-02BC-1119-B5CC-A6ED171DE01E}"/>
              </a:ext>
            </a:extLst>
          </p:cNvPr>
          <p:cNvGraphicFramePr>
            <a:graphicFrameLocks noGrp="1"/>
          </p:cNvGraphicFramePr>
          <p:nvPr>
            <p:ph idx="1"/>
          </p:nvPr>
        </p:nvGraphicFramePr>
        <p:xfrm>
          <a:off x="509154" y="942680"/>
          <a:ext cx="10614474" cy="5499686"/>
        </p:xfrm>
        <a:graphic>
          <a:graphicData uri="http://schemas.openxmlformats.org/drawingml/2006/table">
            <a:tbl>
              <a:tblPr firstRow="1" firstCol="1" bandRow="1">
                <a:tableStyleId>{5C22544A-7EE6-4342-B048-85BDC9FD1C3A}</a:tableStyleId>
              </a:tblPr>
              <a:tblGrid>
                <a:gridCol w="3945590">
                  <a:extLst>
                    <a:ext uri="{9D8B030D-6E8A-4147-A177-3AD203B41FA5}">
                      <a16:colId xmlns:a16="http://schemas.microsoft.com/office/drawing/2014/main" val="681517484"/>
                    </a:ext>
                  </a:extLst>
                </a:gridCol>
                <a:gridCol w="1666661">
                  <a:extLst>
                    <a:ext uri="{9D8B030D-6E8A-4147-A177-3AD203B41FA5}">
                      <a16:colId xmlns:a16="http://schemas.microsoft.com/office/drawing/2014/main" val="2724191685"/>
                    </a:ext>
                  </a:extLst>
                </a:gridCol>
                <a:gridCol w="1667781">
                  <a:extLst>
                    <a:ext uri="{9D8B030D-6E8A-4147-A177-3AD203B41FA5}">
                      <a16:colId xmlns:a16="http://schemas.microsoft.com/office/drawing/2014/main" val="1810617923"/>
                    </a:ext>
                  </a:extLst>
                </a:gridCol>
                <a:gridCol w="1666661">
                  <a:extLst>
                    <a:ext uri="{9D8B030D-6E8A-4147-A177-3AD203B41FA5}">
                      <a16:colId xmlns:a16="http://schemas.microsoft.com/office/drawing/2014/main" val="2618951868"/>
                    </a:ext>
                  </a:extLst>
                </a:gridCol>
                <a:gridCol w="1667781">
                  <a:extLst>
                    <a:ext uri="{9D8B030D-6E8A-4147-A177-3AD203B41FA5}">
                      <a16:colId xmlns:a16="http://schemas.microsoft.com/office/drawing/2014/main" val="171303181"/>
                    </a:ext>
                  </a:extLst>
                </a:gridCol>
              </a:tblGrid>
              <a:tr h="628914">
                <a:tc gridSpan="5">
                  <a:txBody>
                    <a:bodyPr/>
                    <a:lstStyle/>
                    <a:p>
                      <a:pPr marL="0" marR="0" algn="ctr"/>
                      <a:r>
                        <a:rPr lang="en-US" sz="2000">
                          <a:effectLst/>
                          <a:latin typeface="Aptos" panose="020B0004020202020204" pitchFamily="34" charset="0"/>
                          <a:ea typeface="Calibri" panose="020F0502020204030204" pitchFamily="34" charset="0"/>
                          <a:cs typeface="Times New Roman" panose="02020603050405020304" pitchFamily="18" charset="0"/>
                        </a:rPr>
                        <a:t>Pennsylvania’s Percentage of Income Payment Plans</a:t>
                      </a:r>
                    </a:p>
                    <a:p>
                      <a:pPr marL="0" marR="0" algn="ctr"/>
                      <a:r>
                        <a:rPr lang="en-US" sz="2000">
                          <a:effectLst/>
                          <a:latin typeface="Aptos" panose="020B0004020202020204" pitchFamily="34" charset="0"/>
                          <a:ea typeface="Calibri" panose="020F0502020204030204" pitchFamily="34" charset="0"/>
                          <a:cs typeface="Times New Roman" panose="02020603050405020304" pitchFamily="18" charset="0"/>
                        </a:rPr>
                        <a:t>Bill Payment Coverage Ratios</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1818246"/>
                  </a:ext>
                </a:extLst>
              </a:tr>
              <a:tr h="357111">
                <a:tc>
                  <a:txBody>
                    <a:bodyPr/>
                    <a:lstStyle/>
                    <a:p>
                      <a:pPr marL="0" marR="0" algn="ct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r>
                        <a:rPr lang="en-US" sz="1600">
                          <a:effectLst/>
                          <a:latin typeface="Times New Roman" panose="02020603050405020304" pitchFamily="18" charset="0"/>
                          <a:cs typeface="Times New Roman" panose="02020603050405020304" pitchFamily="18" charset="0"/>
                        </a:rPr>
                        <a:t>Test Year Enrollees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rowSpan="2">
                  <a:txBody>
                    <a:bodyPr/>
                    <a:lstStyle/>
                    <a:p>
                      <a:pPr marL="0" marR="0" algn="ctr"/>
                      <a:r>
                        <a:rPr lang="en-US" sz="1600">
                          <a:effectLst/>
                          <a:latin typeface="Times New Roman" panose="02020603050405020304" pitchFamily="18" charset="0"/>
                          <a:cs typeface="Times New Roman" panose="02020603050405020304" pitchFamily="18" charset="0"/>
                        </a:rPr>
                        <a:t>Net Change Relative to Comparison Group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6583259"/>
                  </a:ext>
                </a:extLst>
              </a:tr>
              <a:tr h="747405">
                <a:tc>
                  <a:txBody>
                    <a:bodyPr/>
                    <a:lstStyle/>
                    <a:p>
                      <a:endParaRPr lang="en-US" sz="16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Pre-CAP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In CAP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Change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3441071990"/>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PGW (2019)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72%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92%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36%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2474066"/>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PPL (non-htg) (2020)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84%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98%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21%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9389633"/>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PPL (heating) (2020)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83%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104%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21%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26%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9571767"/>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Peoples Gas (2017)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85%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123%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39%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36%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3760416"/>
                  </a:ext>
                </a:extLst>
              </a:tr>
              <a:tr h="552257">
                <a:tc>
                  <a:txBody>
                    <a:bodyPr/>
                    <a:lstStyle/>
                    <a:p>
                      <a:pPr marL="0" marR="0" algn="l"/>
                      <a:r>
                        <a:rPr lang="en-US" sz="1600">
                          <a:effectLst/>
                          <a:latin typeface="Times New Roman" panose="02020603050405020304" pitchFamily="18" charset="0"/>
                          <a:cs typeface="Times New Roman" panose="02020603050405020304" pitchFamily="18" charset="0"/>
                        </a:rPr>
                        <a:t>First Energy (Met Ed) (non-htg/htg) (2017)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91%/93%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9247263"/>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First Energy (PN) (Non-htg/htg) (2017)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91%/119%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1105731"/>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First Energy (PP) (non-htg/htg) (2017)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100%/98%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NA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2098100"/>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UGI (electric) (2012)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60%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66%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1543087"/>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Duquesne Light (non-htg) (2015)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77%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94%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31%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403561"/>
                  </a:ext>
                </a:extLst>
              </a:tr>
              <a:tr h="357111">
                <a:tc>
                  <a:txBody>
                    <a:bodyPr/>
                    <a:lstStyle/>
                    <a:p>
                      <a:pPr marL="0" marR="0" algn="l"/>
                      <a:r>
                        <a:rPr lang="en-US" sz="1600">
                          <a:effectLst/>
                          <a:latin typeface="Times New Roman" panose="02020603050405020304" pitchFamily="18" charset="0"/>
                          <a:cs typeface="Times New Roman" panose="02020603050405020304" pitchFamily="18" charset="0"/>
                        </a:rPr>
                        <a:t>Duquesne Light (htg) (2015)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75%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92%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r>
                        <a:rPr lang="en-US" sz="1600">
                          <a:effectLst/>
                          <a:latin typeface="Times New Roman" panose="02020603050405020304" pitchFamily="18" charset="0"/>
                          <a:cs typeface="Times New Roman" panose="02020603050405020304" pitchFamily="18" charset="0"/>
                        </a:rPr>
                        <a:t>23%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5525397"/>
                  </a:ext>
                </a:extLst>
              </a:tr>
            </a:tbl>
          </a:graphicData>
        </a:graphic>
      </p:graphicFrame>
      <p:sp>
        <p:nvSpPr>
          <p:cNvPr id="5" name="Rectangle 1">
            <a:extLst>
              <a:ext uri="{FF2B5EF4-FFF2-40B4-BE49-F238E27FC236}">
                <a16:creationId xmlns:a16="http://schemas.microsoft.com/office/drawing/2014/main" id="{301237C3-B394-B205-DD3D-046EDCDB4C13}"/>
              </a:ext>
            </a:extLst>
          </p:cNvPr>
          <p:cNvSpPr>
            <a:spLocks noChangeArrowheads="1"/>
          </p:cNvSpPr>
          <p:nvPr/>
        </p:nvSpPr>
        <p:spPr bwMode="auto">
          <a:xfrm>
            <a:off x="3086100" y="21574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F91A1E3F-23DB-79D7-D20E-4524C96EEEB1}"/>
              </a:ext>
            </a:extLst>
          </p:cNvPr>
          <p:cNvSpPr>
            <a:spLocks noGrp="1"/>
          </p:cNvSpPr>
          <p:nvPr>
            <p:ph type="sldNum" sz="quarter" idx="12"/>
          </p:nvPr>
        </p:nvSpPr>
        <p:spPr>
          <a:xfrm>
            <a:off x="10285429" y="174993"/>
            <a:ext cx="838199" cy="767687"/>
          </a:xfrm>
        </p:spPr>
        <p:txBody>
          <a:bodyPr/>
          <a:lstStyle/>
          <a:p>
            <a:fld id="{2E8EF8B7-9739-42C7-9549-6D7BDDAF0A06}" type="slidenum">
              <a:rPr lang="en-US" smtClean="0"/>
              <a:t>76</a:t>
            </a:fld>
            <a:endParaRPr lang="en-US"/>
          </a:p>
        </p:txBody>
      </p:sp>
    </p:spTree>
    <p:extLst>
      <p:ext uri="{BB962C8B-B14F-4D97-AF65-F5344CB8AC3E}">
        <p14:creationId xmlns:p14="http://schemas.microsoft.com/office/powerpoint/2010/main" val="1843251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0" y="452718"/>
            <a:ext cx="9706429" cy="938337"/>
          </a:xfrm>
        </p:spPr>
        <p:txBody>
          <a:bodyPr/>
          <a:lstStyle/>
          <a:p>
            <a:r>
              <a:rPr lang="en-US"/>
              <a:t>New Jersey’s Universal Serv ice Fund</a:t>
            </a:r>
          </a:p>
        </p:txBody>
      </p:sp>
      <p:graphicFrame>
        <p:nvGraphicFramePr>
          <p:cNvPr id="4" name="Content Placeholder 3"/>
          <p:cNvGraphicFramePr>
            <a:graphicFrameLocks noGrp="1"/>
          </p:cNvGraphicFramePr>
          <p:nvPr>
            <p:ph idx="1"/>
          </p:nvPr>
        </p:nvGraphicFramePr>
        <p:xfrm>
          <a:off x="719848" y="1548044"/>
          <a:ext cx="10470890" cy="4570656"/>
        </p:xfrm>
        <a:graphic>
          <a:graphicData uri="http://schemas.openxmlformats.org/drawingml/2006/table">
            <a:tbl>
              <a:tblPr firstRow="1" firstCol="1" bandRow="1">
                <a:tableStyleId>{5C22544A-7EE6-4342-B048-85BDC9FD1C3A}</a:tableStyleId>
              </a:tblPr>
              <a:tblGrid>
                <a:gridCol w="2093959">
                  <a:extLst>
                    <a:ext uri="{9D8B030D-6E8A-4147-A177-3AD203B41FA5}">
                      <a16:colId xmlns:a16="http://schemas.microsoft.com/office/drawing/2014/main" val="20000"/>
                    </a:ext>
                  </a:extLst>
                </a:gridCol>
                <a:gridCol w="2093959">
                  <a:extLst>
                    <a:ext uri="{9D8B030D-6E8A-4147-A177-3AD203B41FA5}">
                      <a16:colId xmlns:a16="http://schemas.microsoft.com/office/drawing/2014/main" val="20001"/>
                    </a:ext>
                  </a:extLst>
                </a:gridCol>
                <a:gridCol w="2093959">
                  <a:extLst>
                    <a:ext uri="{9D8B030D-6E8A-4147-A177-3AD203B41FA5}">
                      <a16:colId xmlns:a16="http://schemas.microsoft.com/office/drawing/2014/main" val="20002"/>
                    </a:ext>
                  </a:extLst>
                </a:gridCol>
                <a:gridCol w="2093959">
                  <a:extLst>
                    <a:ext uri="{9D8B030D-6E8A-4147-A177-3AD203B41FA5}">
                      <a16:colId xmlns:a16="http://schemas.microsoft.com/office/drawing/2014/main" val="20003"/>
                    </a:ext>
                  </a:extLst>
                </a:gridCol>
                <a:gridCol w="2095054">
                  <a:extLst>
                    <a:ext uri="{9D8B030D-6E8A-4147-A177-3AD203B41FA5}">
                      <a16:colId xmlns:a16="http://schemas.microsoft.com/office/drawing/2014/main" val="20004"/>
                    </a:ext>
                  </a:extLst>
                </a:gridCol>
              </a:tblGrid>
              <a:tr h="1054056">
                <a:tc gridSpan="5">
                  <a:txBody>
                    <a:bodyPr/>
                    <a:lstStyle/>
                    <a:p>
                      <a:pPr marL="0" marR="0" algn="ctr">
                        <a:lnSpc>
                          <a:spcPct val="115000"/>
                        </a:lnSpc>
                        <a:spcBef>
                          <a:spcPts val="0"/>
                        </a:spcBef>
                        <a:spcAft>
                          <a:spcPts val="0"/>
                        </a:spcAft>
                      </a:pPr>
                      <a:r>
                        <a:rPr lang="en-US" sz="1800">
                          <a:effectLst/>
                        </a:rPr>
                        <a:t>Distribution of Effective Coverage Rate by Net Energy Burden (gas or electric: 3%)</a:t>
                      </a: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9575">
                <a:tc>
                  <a:txBody>
                    <a:bodyPr/>
                    <a:lstStyle/>
                    <a:p>
                      <a:pPr marL="0" marR="0">
                        <a:lnSpc>
                          <a:spcPct val="115000"/>
                        </a:lnSpc>
                        <a:spcBef>
                          <a:spcPts val="0"/>
                        </a:spcBef>
                        <a:spcAft>
                          <a:spcPts val="0"/>
                        </a:spcAft>
                      </a:pPr>
                      <a:r>
                        <a:rPr lang="en-US" sz="1800">
                          <a:effectLst/>
                        </a:rPr>
                        <a:t> </a:t>
                      </a:r>
                      <a:endParaRPr lang="en-US" sz="1800">
                        <a:effectLst/>
                        <a:latin typeface="Calibri"/>
                        <a:ea typeface="Calibri"/>
                        <a:cs typeface="Times New Roman"/>
                      </a:endParaRPr>
                    </a:p>
                  </a:txBody>
                  <a:tcPr marL="68580" marR="68580" marT="0" marB="0"/>
                </a:tc>
                <a:tc gridSpan="4">
                  <a:txBody>
                    <a:bodyPr/>
                    <a:lstStyle/>
                    <a:p>
                      <a:pPr marL="0" marR="0" algn="ctr">
                        <a:lnSpc>
                          <a:spcPct val="115000"/>
                        </a:lnSpc>
                        <a:spcBef>
                          <a:spcPts val="0"/>
                        </a:spcBef>
                        <a:spcAft>
                          <a:spcPts val="0"/>
                        </a:spcAft>
                      </a:pPr>
                      <a:r>
                        <a:rPr lang="en-US" sz="1800">
                          <a:effectLst/>
                        </a:rPr>
                        <a:t>Payment Coverage Rate</a:t>
                      </a:r>
                      <a:endParaRPr lang="en-US" sz="180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9575">
                <a:tc>
                  <a:txBody>
                    <a:bodyPr/>
                    <a:lstStyle/>
                    <a:p>
                      <a:pPr marL="0" marR="0">
                        <a:lnSpc>
                          <a:spcPct val="115000"/>
                        </a:lnSpc>
                        <a:spcBef>
                          <a:spcPts val="0"/>
                        </a:spcBef>
                        <a:spcAft>
                          <a:spcPts val="0"/>
                        </a:spcAft>
                      </a:pPr>
                      <a:r>
                        <a:rPr lang="en-US" sz="1800">
                          <a:effectLst/>
                        </a:rPr>
                        <a:t>Burden</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&lt; 50%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50% - &lt;90%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90% - &lt;100%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100% or more</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439575">
                <a:tc>
                  <a:txBody>
                    <a:bodyPr/>
                    <a:lstStyle/>
                    <a:p>
                      <a:pPr marL="0" marR="0">
                        <a:lnSpc>
                          <a:spcPct val="115000"/>
                        </a:lnSpc>
                        <a:spcBef>
                          <a:spcPts val="0"/>
                        </a:spcBef>
                        <a:spcAft>
                          <a:spcPts val="0"/>
                        </a:spcAft>
                      </a:pPr>
                      <a:r>
                        <a:rPr lang="en-US" sz="1800">
                          <a:effectLst/>
                        </a:rPr>
                        <a:t>&lt;2%</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2.7%</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5.3%</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92.0%</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439575">
                <a:tc>
                  <a:txBody>
                    <a:bodyPr/>
                    <a:lstStyle/>
                    <a:p>
                      <a:pPr marL="0" marR="0">
                        <a:lnSpc>
                          <a:spcPct val="115000"/>
                        </a:lnSpc>
                        <a:spcBef>
                          <a:spcPts val="0"/>
                        </a:spcBef>
                        <a:spcAft>
                          <a:spcPts val="0"/>
                        </a:spcAft>
                      </a:pPr>
                      <a:r>
                        <a:rPr lang="en-US" sz="1800">
                          <a:effectLst/>
                        </a:rPr>
                        <a:t>2% - 3%</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6.0%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11.5%</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82.5%</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439575">
                <a:tc>
                  <a:txBody>
                    <a:bodyPr/>
                    <a:lstStyle/>
                    <a:p>
                      <a:pPr marL="0" marR="0">
                        <a:lnSpc>
                          <a:spcPct val="115000"/>
                        </a:lnSpc>
                        <a:spcBef>
                          <a:spcPts val="0"/>
                        </a:spcBef>
                        <a:spcAft>
                          <a:spcPts val="0"/>
                        </a:spcAft>
                      </a:pPr>
                      <a:r>
                        <a:rPr lang="en-US" sz="1800">
                          <a:effectLst/>
                        </a:rPr>
                        <a:t>3% - 4%</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10.0%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13.2%</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76.9%</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39575">
                <a:tc>
                  <a:txBody>
                    <a:bodyPr/>
                    <a:lstStyle/>
                    <a:p>
                      <a:pPr marL="0" marR="0">
                        <a:lnSpc>
                          <a:spcPct val="115000"/>
                        </a:lnSpc>
                        <a:spcBef>
                          <a:spcPts val="0"/>
                        </a:spcBef>
                        <a:spcAft>
                          <a:spcPts val="0"/>
                        </a:spcAft>
                      </a:pPr>
                      <a:r>
                        <a:rPr lang="en-US" sz="1800">
                          <a:effectLst/>
                        </a:rPr>
                        <a:t>4% - 6%</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11.6%</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16.6%</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71.6%</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439575">
                <a:tc>
                  <a:txBody>
                    <a:bodyPr/>
                    <a:lstStyle/>
                    <a:p>
                      <a:pPr marL="0" marR="0">
                        <a:lnSpc>
                          <a:spcPct val="115000"/>
                        </a:lnSpc>
                        <a:spcBef>
                          <a:spcPts val="0"/>
                        </a:spcBef>
                        <a:spcAft>
                          <a:spcPts val="0"/>
                        </a:spcAft>
                      </a:pPr>
                      <a:r>
                        <a:rPr lang="en-US" sz="1800">
                          <a:effectLst/>
                        </a:rPr>
                        <a:t>6% - 8%</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0.4%</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16.6%</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17.4%</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65.6%</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439575">
                <a:tc>
                  <a:txBody>
                    <a:bodyPr/>
                    <a:lstStyle/>
                    <a:p>
                      <a:pPr marL="0" marR="0">
                        <a:lnSpc>
                          <a:spcPct val="115000"/>
                        </a:lnSpc>
                        <a:spcBef>
                          <a:spcPts val="0"/>
                        </a:spcBef>
                        <a:spcAft>
                          <a:spcPts val="0"/>
                        </a:spcAft>
                      </a:pPr>
                      <a:r>
                        <a:rPr lang="en-US" sz="1800">
                          <a:effectLst/>
                        </a:rPr>
                        <a:t>More than 8% </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1.0%</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25.6%</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16.1%</a:t>
                      </a:r>
                      <a:endParaRPr lang="en-US" sz="18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a:effectLst/>
                        </a:rPr>
                        <a:t>57.4%</a:t>
                      </a:r>
                      <a:endParaRPr lang="en-US" sz="180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3" name="Slide Number Placeholder 2"/>
          <p:cNvSpPr>
            <a:spLocks noGrp="1"/>
          </p:cNvSpPr>
          <p:nvPr>
            <p:ph type="sldNum" sz="quarter" idx="12"/>
          </p:nvPr>
        </p:nvSpPr>
        <p:spPr>
          <a:xfrm>
            <a:off x="10352539" y="355456"/>
            <a:ext cx="838199" cy="767687"/>
          </a:xfrm>
        </p:spPr>
        <p:txBody>
          <a:bodyPr/>
          <a:lstStyle/>
          <a:p>
            <a:fld id="{2E8EF8B7-9739-42C7-9549-6D7BDDAF0A06}" type="slidenum">
              <a:rPr lang="en-US" smtClean="0"/>
              <a:t>77</a:t>
            </a:fld>
            <a:endParaRPr lang="en-US"/>
          </a:p>
        </p:txBody>
      </p:sp>
      <p:sp>
        <p:nvSpPr>
          <p:cNvPr id="5" name="Rectangle 1"/>
          <p:cNvSpPr>
            <a:spLocks noChangeArrowheads="1"/>
          </p:cNvSpPr>
          <p:nvPr/>
        </p:nvSpPr>
        <p:spPr bwMode="auto">
          <a:xfrm>
            <a:off x="3055939" y="3012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latin typeface="Arial" pitchFamily="34" charset="0"/>
              <a:cs typeface="Arial" pitchFamily="34" charset="0"/>
            </a:endParaRPr>
          </a:p>
        </p:txBody>
      </p:sp>
    </p:spTree>
    <p:extLst>
      <p:ext uri="{BB962C8B-B14F-4D97-AF65-F5344CB8AC3E}">
        <p14:creationId xmlns:p14="http://schemas.microsoft.com/office/powerpoint/2010/main" val="871523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9C7AC-9FA8-503A-5163-127817B3185F}"/>
              </a:ext>
            </a:extLst>
          </p:cNvPr>
          <p:cNvSpPr>
            <a:spLocks noGrp="1"/>
          </p:cNvSpPr>
          <p:nvPr>
            <p:ph idx="1"/>
          </p:nvPr>
        </p:nvSpPr>
        <p:spPr/>
        <p:txBody>
          <a:bodyPr>
            <a:normAutofit/>
          </a:bodyPr>
          <a:lstStyle/>
          <a:p>
            <a:pPr marL="0" indent="0" algn="ctr">
              <a:buNone/>
            </a:pPr>
            <a:endParaRPr lang="en-US" sz="3200"/>
          </a:p>
          <a:p>
            <a:pPr marL="0" indent="0" algn="ctr">
              <a:buNone/>
            </a:pPr>
            <a:r>
              <a:rPr lang="en-US" sz="3200"/>
              <a:t>Philadelphia Water Department’s </a:t>
            </a:r>
          </a:p>
          <a:p>
            <a:pPr marL="0" indent="0" algn="ctr">
              <a:buNone/>
            </a:pPr>
            <a:r>
              <a:rPr lang="en-US" sz="3200"/>
              <a:t>Tiered Assistance Program</a:t>
            </a:r>
          </a:p>
        </p:txBody>
      </p:sp>
    </p:spTree>
    <p:extLst>
      <p:ext uri="{BB962C8B-B14F-4D97-AF65-F5344CB8AC3E}">
        <p14:creationId xmlns:p14="http://schemas.microsoft.com/office/powerpoint/2010/main" val="28229674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6CE647-6C7B-1466-5C5C-A546D0EA1FA9}"/>
              </a:ext>
            </a:extLst>
          </p:cNvPr>
          <p:cNvSpPr>
            <a:spLocks noGrp="1"/>
          </p:cNvSpPr>
          <p:nvPr>
            <p:ph type="sldNum" sz="quarter" idx="12"/>
          </p:nvPr>
        </p:nvSpPr>
        <p:spPr/>
        <p:txBody>
          <a:bodyPr/>
          <a:lstStyle/>
          <a:p>
            <a:fld id="{6AFAA6BE-16C4-46C9-8D43-F5BB0B39683B}" type="slidenum">
              <a:rPr lang="en-US" smtClean="0"/>
              <a:t>79</a:t>
            </a:fld>
            <a:endParaRPr lang="en-US"/>
          </a:p>
        </p:txBody>
      </p:sp>
      <p:graphicFrame>
        <p:nvGraphicFramePr>
          <p:cNvPr id="2" name="Content Placeholder 7">
            <a:extLst>
              <a:ext uri="{FF2B5EF4-FFF2-40B4-BE49-F238E27FC236}">
                <a16:creationId xmlns:a16="http://schemas.microsoft.com/office/drawing/2014/main" id="{68C816FC-972C-4249-0603-A4FDEFC5D99E}"/>
              </a:ext>
            </a:extLst>
          </p:cNvPr>
          <p:cNvGraphicFramePr>
            <a:graphicFrameLocks/>
          </p:cNvGraphicFramePr>
          <p:nvPr/>
        </p:nvGraphicFramePr>
        <p:xfrm>
          <a:off x="6021420" y="3044758"/>
          <a:ext cx="5451125" cy="330878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059A8C6-0893-D2DE-3533-8860471CD2C4}"/>
              </a:ext>
            </a:extLst>
          </p:cNvPr>
          <p:cNvSpPr txBox="1"/>
          <p:nvPr/>
        </p:nvSpPr>
        <p:spPr>
          <a:xfrm>
            <a:off x="6274535" y="1646805"/>
            <a:ext cx="4944894" cy="461665"/>
          </a:xfrm>
          <a:prstGeom prst="rect">
            <a:avLst/>
          </a:prstGeom>
          <a:noFill/>
        </p:spPr>
        <p:txBody>
          <a:bodyPr wrap="square" rtlCol="0">
            <a:spAutoFit/>
          </a:bodyPr>
          <a:lstStyle/>
          <a:p>
            <a:r>
              <a:rPr lang="en-US" sz="2400"/>
              <a:t>Where TAP participants start. . .</a:t>
            </a:r>
          </a:p>
        </p:txBody>
      </p:sp>
      <p:sp>
        <p:nvSpPr>
          <p:cNvPr id="7" name="Content Placeholder 6">
            <a:extLst>
              <a:ext uri="{FF2B5EF4-FFF2-40B4-BE49-F238E27FC236}">
                <a16:creationId xmlns:a16="http://schemas.microsoft.com/office/drawing/2014/main" id="{9F73719C-5274-41B6-4F1D-9B81CE257471}"/>
              </a:ext>
            </a:extLst>
          </p:cNvPr>
          <p:cNvSpPr>
            <a:spLocks noGrp="1"/>
          </p:cNvSpPr>
          <p:nvPr>
            <p:ph idx="1"/>
          </p:nvPr>
        </p:nvSpPr>
        <p:spPr/>
        <p:txBody>
          <a:bodyPr/>
          <a:lstStyle/>
          <a:p>
            <a:endParaRPr lang="en-US"/>
          </a:p>
        </p:txBody>
      </p:sp>
      <p:graphicFrame>
        <p:nvGraphicFramePr>
          <p:cNvPr id="8" name="Content Placeholder 3">
            <a:extLst>
              <a:ext uri="{FF2B5EF4-FFF2-40B4-BE49-F238E27FC236}">
                <a16:creationId xmlns:a16="http://schemas.microsoft.com/office/drawing/2014/main" id="{6254C583-22C1-C0DC-11E1-D82ED4841693}"/>
              </a:ext>
            </a:extLst>
          </p:cNvPr>
          <p:cNvGraphicFramePr>
            <a:graphicFrameLocks noGrp="1"/>
          </p:cNvGraphicFramePr>
          <p:nvPr/>
        </p:nvGraphicFramePr>
        <p:xfrm>
          <a:off x="684212" y="685800"/>
          <a:ext cx="5132928" cy="28453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54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9A2B-3EB7-F08C-F344-B68D1543123D}"/>
              </a:ext>
            </a:extLst>
          </p:cNvPr>
          <p:cNvSpPr>
            <a:spLocks noGrp="1"/>
          </p:cNvSpPr>
          <p:nvPr>
            <p:ph type="title"/>
          </p:nvPr>
        </p:nvSpPr>
        <p:spPr/>
        <p:txBody>
          <a:bodyPr/>
          <a:lstStyle/>
          <a:p>
            <a:r>
              <a:rPr lang="en-US"/>
              <a:t>Welcome &amp; Meeting Overview </a:t>
            </a:r>
          </a:p>
        </p:txBody>
      </p:sp>
      <p:sp>
        <p:nvSpPr>
          <p:cNvPr id="3" name="Content Placeholder 2">
            <a:extLst>
              <a:ext uri="{FF2B5EF4-FFF2-40B4-BE49-F238E27FC236}">
                <a16:creationId xmlns:a16="http://schemas.microsoft.com/office/drawing/2014/main" id="{61C107C4-4115-5849-3B99-7345FB7E880F}"/>
              </a:ext>
            </a:extLst>
          </p:cNvPr>
          <p:cNvSpPr>
            <a:spLocks noGrp="1"/>
          </p:cNvSpPr>
          <p:nvPr>
            <p:ph idx="1"/>
          </p:nvPr>
        </p:nvSpPr>
        <p:spPr>
          <a:xfrm>
            <a:off x="609600" y="1600200"/>
            <a:ext cx="11163300" cy="3845425"/>
          </a:xfrm>
        </p:spPr>
        <p:txBody>
          <a:bodyPr vert="horz" lIns="91440" tIns="45720" rIns="91440" bIns="45720" rtlCol="0" anchor="t">
            <a:normAutofit lnSpcReduction="10000"/>
          </a:bodyPr>
          <a:lstStyle/>
          <a:p>
            <a:pPr marL="45720" indent="0">
              <a:buNone/>
            </a:pPr>
            <a:r>
              <a:rPr lang="en-US"/>
              <a:t>Disconnection has been a concern of the Energy Equity and Justice Docket since its inception</a:t>
            </a:r>
          </a:p>
          <a:p>
            <a:pPr lvl="1">
              <a:spcBef>
                <a:spcPts val="1200"/>
              </a:spcBef>
              <a:spcAft>
                <a:spcPts val="600"/>
              </a:spcAft>
            </a:pPr>
            <a:r>
              <a:rPr lang="en-US" sz="1800"/>
              <a:t>S.C.R. 48 noted protecting households from disconnections as among the issues the Commission should examine </a:t>
            </a:r>
          </a:p>
          <a:p>
            <a:pPr lvl="1">
              <a:spcBef>
                <a:spcPts val="600"/>
              </a:spcBef>
              <a:spcAft>
                <a:spcPts val="600"/>
              </a:spcAft>
            </a:pPr>
            <a:r>
              <a:rPr lang="en-US" sz="1800"/>
              <a:t>The Commission enacted disconnection moratoriums during the Covid-19 pandemic in 2020 and for Maui after the wildfire</a:t>
            </a:r>
          </a:p>
          <a:p>
            <a:pPr lvl="1">
              <a:spcBef>
                <a:spcPts val="600"/>
              </a:spcBef>
              <a:spcAft>
                <a:spcPts val="600"/>
              </a:spcAft>
            </a:pPr>
            <a:r>
              <a:rPr lang="en-US" sz="1800"/>
              <a:t>The PUC asked RMI to explore disconnections in Hawaii and policies enacted elsewhere. The report was shared in the docket on August 14, 2024</a:t>
            </a:r>
          </a:p>
          <a:p>
            <a:pPr lvl="1">
              <a:spcBef>
                <a:spcPts val="600"/>
              </a:spcBef>
              <a:spcAft>
                <a:spcPts val="600"/>
              </a:spcAft>
            </a:pPr>
            <a:r>
              <a:rPr lang="en-US" sz="1800"/>
              <a:t>The first disconnection meeting was held on October 22, 2024 – featuring Hawaiian Electric, Kauai Island Utility Cooperative (KIUC), and the Division of Consumer Advocacy as speakers. The second disconnection meeting was held on December 9th, 2024 where we </a:t>
            </a:r>
            <a:r>
              <a:rPr lang="en-US" sz="1800">
                <a:solidFill>
                  <a:srgbClr val="0A0A0A"/>
                </a:solidFill>
                <a:latin typeface="Aptos"/>
                <a:cs typeface="Arial"/>
              </a:rPr>
              <a:t> gained insights from community-based organizations that directly support individuals facing disconnection notices.</a:t>
            </a:r>
          </a:p>
          <a:p>
            <a:pPr lvl="1"/>
            <a:endParaRPr lang="en-US" sz="1500"/>
          </a:p>
        </p:txBody>
      </p:sp>
      <p:sp>
        <p:nvSpPr>
          <p:cNvPr id="4" name="Slide Number Placeholder 3">
            <a:extLst>
              <a:ext uri="{FF2B5EF4-FFF2-40B4-BE49-F238E27FC236}">
                <a16:creationId xmlns:a16="http://schemas.microsoft.com/office/drawing/2014/main" id="{4BDC8842-BCF6-BEBB-141D-9AB4B328F42D}"/>
              </a:ext>
            </a:extLst>
          </p:cNvPr>
          <p:cNvSpPr>
            <a:spLocks noGrp="1"/>
          </p:cNvSpPr>
          <p:nvPr>
            <p:ph type="sldNum" sz="quarter" idx="12"/>
          </p:nvPr>
        </p:nvSpPr>
        <p:spPr/>
        <p:txBody>
          <a:bodyPr/>
          <a:lstStyle/>
          <a:p>
            <a:fld id="{F8978BCC-1D57-4B29-98D6-660AA31E2976}" type="slidenum">
              <a:rPr lang="en-US" smtClean="0"/>
              <a:t>8</a:t>
            </a:fld>
            <a:endParaRPr lang="en-US"/>
          </a:p>
        </p:txBody>
      </p:sp>
      <p:sp>
        <p:nvSpPr>
          <p:cNvPr id="5" name="Rectangle: Rounded Corners 4">
            <a:extLst>
              <a:ext uri="{FF2B5EF4-FFF2-40B4-BE49-F238E27FC236}">
                <a16:creationId xmlns:a16="http://schemas.microsoft.com/office/drawing/2014/main" id="{D6047DB9-C59B-5A5E-D4B4-343F29AA9BC4}"/>
              </a:ext>
            </a:extLst>
          </p:cNvPr>
          <p:cNvSpPr/>
          <p:nvPr/>
        </p:nvSpPr>
        <p:spPr>
          <a:xfrm>
            <a:off x="1062635" y="5577630"/>
            <a:ext cx="10058401" cy="59266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Today’s meeting is to help us all learn more about </a:t>
            </a:r>
            <a:r>
              <a:rPr lang="en-US">
                <a:solidFill>
                  <a:schemeClr val="bg1"/>
                </a:solidFill>
                <a:ea typeface="+mn-lt"/>
                <a:cs typeface="+mn-lt"/>
              </a:rPr>
              <a:t>best practices, policy solutions, and research-driven strategies to address utility disconnections</a:t>
            </a:r>
            <a:endParaRPr lang="en-US">
              <a:solidFill>
                <a:schemeClr val="bg1"/>
              </a:solidFill>
            </a:endParaRPr>
          </a:p>
        </p:txBody>
      </p:sp>
    </p:spTree>
    <p:extLst>
      <p:ext uri="{BB962C8B-B14F-4D97-AF65-F5344CB8AC3E}">
        <p14:creationId xmlns:p14="http://schemas.microsoft.com/office/powerpoint/2010/main" val="1048222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EACE487-286F-6942-6611-54143CDAFCBA}"/>
              </a:ext>
            </a:extLst>
          </p:cNvPr>
          <p:cNvGraphicFramePr>
            <a:graphicFrameLocks noGrp="1"/>
          </p:cNvGraphicFramePr>
          <p:nvPr>
            <p:ph idx="1"/>
          </p:nvPr>
        </p:nvGraphicFramePr>
        <p:xfrm>
          <a:off x="684212" y="573638"/>
          <a:ext cx="5826835" cy="285536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4B5B79FC-7291-274C-E7EE-88CF8EB29316}"/>
              </a:ext>
            </a:extLst>
          </p:cNvPr>
          <p:cNvSpPr>
            <a:spLocks noGrp="1"/>
          </p:cNvSpPr>
          <p:nvPr>
            <p:ph type="sldNum" sz="quarter" idx="12"/>
          </p:nvPr>
        </p:nvSpPr>
        <p:spPr/>
        <p:txBody>
          <a:bodyPr/>
          <a:lstStyle/>
          <a:p>
            <a:fld id="{6AFAA6BE-16C4-46C9-8D43-F5BB0B39683B}" type="slidenum">
              <a:rPr lang="en-US" smtClean="0"/>
              <a:t>80</a:t>
            </a:fld>
            <a:endParaRPr lang="en-US"/>
          </a:p>
        </p:txBody>
      </p:sp>
      <p:graphicFrame>
        <p:nvGraphicFramePr>
          <p:cNvPr id="6" name="Chart 5">
            <a:extLst>
              <a:ext uri="{FF2B5EF4-FFF2-40B4-BE49-F238E27FC236}">
                <a16:creationId xmlns:a16="http://schemas.microsoft.com/office/drawing/2014/main" id="{EC8AD244-CD78-2C5B-689E-AB181DAF7CE6}"/>
              </a:ext>
            </a:extLst>
          </p:cNvPr>
          <p:cNvGraphicFramePr>
            <a:graphicFrameLocks/>
          </p:cNvGraphicFramePr>
          <p:nvPr/>
        </p:nvGraphicFramePr>
        <p:xfrm>
          <a:off x="5544765" y="3589145"/>
          <a:ext cx="6177031" cy="297312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EFF498B2-12CC-263F-53A4-4E451FE3D876}"/>
              </a:ext>
            </a:extLst>
          </p:cNvPr>
          <p:cNvSpPr txBox="1"/>
          <p:nvPr/>
        </p:nvSpPr>
        <p:spPr>
          <a:xfrm>
            <a:off x="6653914" y="1784542"/>
            <a:ext cx="4944894" cy="830997"/>
          </a:xfrm>
          <a:prstGeom prst="rect">
            <a:avLst/>
          </a:prstGeom>
          <a:noFill/>
        </p:spPr>
        <p:txBody>
          <a:bodyPr wrap="square" rtlCol="0">
            <a:spAutoFit/>
          </a:bodyPr>
          <a:lstStyle/>
          <a:p>
            <a:r>
              <a:rPr lang="en-US" sz="2400"/>
              <a:t>A comparative TAP payment performance</a:t>
            </a:r>
          </a:p>
        </p:txBody>
      </p:sp>
    </p:spTree>
    <p:extLst>
      <p:ext uri="{BB962C8B-B14F-4D97-AF65-F5344CB8AC3E}">
        <p14:creationId xmlns:p14="http://schemas.microsoft.com/office/powerpoint/2010/main" val="53956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DC10EC8-1000-6CB5-34DA-D24DD84CB093}"/>
              </a:ext>
            </a:extLst>
          </p:cNvPr>
          <p:cNvGraphicFramePr>
            <a:graphicFrameLocks noGrp="1"/>
          </p:cNvGraphicFramePr>
          <p:nvPr>
            <p:ph idx="1"/>
          </p:nvPr>
        </p:nvGraphicFramePr>
        <p:xfrm>
          <a:off x="684212" y="685799"/>
          <a:ext cx="9668328" cy="521889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a:extLst>
              <a:ext uri="{FF2B5EF4-FFF2-40B4-BE49-F238E27FC236}">
                <a16:creationId xmlns:a16="http://schemas.microsoft.com/office/drawing/2014/main" id="{6EE514A5-113E-B646-7FA6-44E843384CAF}"/>
              </a:ext>
            </a:extLst>
          </p:cNvPr>
          <p:cNvSpPr>
            <a:spLocks noGrp="1"/>
          </p:cNvSpPr>
          <p:nvPr>
            <p:ph type="sldNum" sz="quarter" idx="12"/>
          </p:nvPr>
        </p:nvSpPr>
        <p:spPr>
          <a:xfrm>
            <a:off x="10352540" y="301955"/>
            <a:ext cx="838199" cy="767687"/>
          </a:xfrm>
        </p:spPr>
        <p:txBody>
          <a:bodyPr/>
          <a:lstStyle/>
          <a:p>
            <a:fld id="{6AFAA6BE-16C4-46C9-8D43-F5BB0B39683B}" type="slidenum">
              <a:rPr lang="en-US" smtClean="0"/>
              <a:t>81</a:t>
            </a:fld>
            <a:endParaRPr lang="en-US"/>
          </a:p>
        </p:txBody>
      </p:sp>
    </p:spTree>
    <p:extLst>
      <p:ext uri="{BB962C8B-B14F-4D97-AF65-F5344CB8AC3E}">
        <p14:creationId xmlns:p14="http://schemas.microsoft.com/office/powerpoint/2010/main" val="3219638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95321E3-E23D-AAB3-A741-E80B68B10746}"/>
              </a:ext>
            </a:extLst>
          </p:cNvPr>
          <p:cNvGraphicFramePr>
            <a:graphicFrameLocks noGrp="1"/>
          </p:cNvGraphicFramePr>
          <p:nvPr>
            <p:ph idx="1"/>
          </p:nvPr>
        </p:nvGraphicFramePr>
        <p:xfrm>
          <a:off x="785091" y="757383"/>
          <a:ext cx="10568709" cy="5338619"/>
        </p:xfrm>
        <a:graphic>
          <a:graphicData uri="http://schemas.openxmlformats.org/drawingml/2006/table">
            <a:tbl>
              <a:tblPr firstRow="1" firstCol="1" bandRow="1">
                <a:tableStyleId>{5C22544A-7EE6-4342-B048-85BDC9FD1C3A}</a:tableStyleId>
              </a:tblPr>
              <a:tblGrid>
                <a:gridCol w="2113521">
                  <a:extLst>
                    <a:ext uri="{9D8B030D-6E8A-4147-A177-3AD203B41FA5}">
                      <a16:colId xmlns:a16="http://schemas.microsoft.com/office/drawing/2014/main" val="850173833"/>
                    </a:ext>
                  </a:extLst>
                </a:gridCol>
                <a:gridCol w="2113521">
                  <a:extLst>
                    <a:ext uri="{9D8B030D-6E8A-4147-A177-3AD203B41FA5}">
                      <a16:colId xmlns:a16="http://schemas.microsoft.com/office/drawing/2014/main" val="657728875"/>
                    </a:ext>
                  </a:extLst>
                </a:gridCol>
                <a:gridCol w="2113521">
                  <a:extLst>
                    <a:ext uri="{9D8B030D-6E8A-4147-A177-3AD203B41FA5}">
                      <a16:colId xmlns:a16="http://schemas.microsoft.com/office/drawing/2014/main" val="1188093513"/>
                    </a:ext>
                  </a:extLst>
                </a:gridCol>
                <a:gridCol w="2113521">
                  <a:extLst>
                    <a:ext uri="{9D8B030D-6E8A-4147-A177-3AD203B41FA5}">
                      <a16:colId xmlns:a16="http://schemas.microsoft.com/office/drawing/2014/main" val="2995105354"/>
                    </a:ext>
                  </a:extLst>
                </a:gridCol>
                <a:gridCol w="2114625">
                  <a:extLst>
                    <a:ext uri="{9D8B030D-6E8A-4147-A177-3AD203B41FA5}">
                      <a16:colId xmlns:a16="http://schemas.microsoft.com/office/drawing/2014/main" val="1509764795"/>
                    </a:ext>
                  </a:extLst>
                </a:gridCol>
              </a:tblGrid>
              <a:tr h="485329">
                <a:tc gridSpan="5">
                  <a:txBody>
                    <a:bodyPr/>
                    <a:lstStyle/>
                    <a:p>
                      <a:pPr marL="0" marR="0" algn="ctr">
                        <a:lnSpc>
                          <a:spcPct val="115000"/>
                        </a:lnSpc>
                        <a:spcBef>
                          <a:spcPts val="0"/>
                        </a:spcBef>
                        <a:spcAft>
                          <a:spcPts val="0"/>
                        </a:spcAft>
                      </a:pPr>
                      <a:r>
                        <a:rPr lang="en-US" sz="2400">
                          <a:effectLst/>
                        </a:rPr>
                        <a:t>Completeness of Bill Payment (TAP and Non-TAP Low-Income [LI])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2583438"/>
                  </a:ext>
                </a:extLst>
              </a:tr>
              <a:tr h="485329">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400">
                          <a:effectLst/>
                        </a:rPr>
                        <a:t>Percent Paid in 0 – 12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1400">
                          <a:effectLst/>
                        </a:rPr>
                        <a:t>Percent Paid in 0 – 24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430098397"/>
                  </a:ext>
                </a:extLst>
              </a:tr>
              <a:tr h="485329">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Non-TAP LI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Non-TAP LI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4811210"/>
                  </a:ext>
                </a:extLst>
              </a:tr>
              <a:tr h="485329">
                <a:tc>
                  <a:txBody>
                    <a:bodyPr/>
                    <a:lstStyle/>
                    <a:p>
                      <a:pPr marL="0" marR="0">
                        <a:lnSpc>
                          <a:spcPct val="115000"/>
                        </a:lnSpc>
                        <a:spcBef>
                          <a:spcPts val="0"/>
                        </a:spcBef>
                        <a:spcAft>
                          <a:spcPts val="0"/>
                        </a:spcAft>
                      </a:pPr>
                      <a:r>
                        <a:rPr lang="en-US" sz="1400">
                          <a:effectLst/>
                        </a:rPr>
                        <a:t>FY22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34.30%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8943072"/>
                  </a:ext>
                </a:extLst>
              </a:tr>
              <a:tr h="485329">
                <a:tc>
                  <a:txBody>
                    <a:bodyPr/>
                    <a:lstStyle/>
                    <a:p>
                      <a:pPr marL="0" marR="0">
                        <a:lnSpc>
                          <a:spcPct val="115000"/>
                        </a:lnSpc>
                        <a:spcBef>
                          <a:spcPts val="0"/>
                        </a:spcBef>
                        <a:spcAft>
                          <a:spcPts val="0"/>
                        </a:spcAft>
                      </a:pPr>
                      <a:r>
                        <a:rPr lang="en-US" sz="1400">
                          <a:effectLst/>
                        </a:rPr>
                        <a:t>FY21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46.12%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83.83%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62.64%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8787041"/>
                  </a:ext>
                </a:extLst>
              </a:tr>
              <a:tr h="485329">
                <a:tc>
                  <a:txBody>
                    <a:bodyPr/>
                    <a:lstStyle/>
                    <a:p>
                      <a:pPr marL="0" marR="0">
                        <a:lnSpc>
                          <a:spcPct val="115000"/>
                        </a:lnSpc>
                        <a:spcBef>
                          <a:spcPts val="0"/>
                        </a:spcBef>
                        <a:spcAft>
                          <a:spcPts val="0"/>
                        </a:spcAft>
                      </a:pPr>
                      <a:r>
                        <a:rPr lang="en-US" sz="1400">
                          <a:effectLst/>
                        </a:rPr>
                        <a:t>FY20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45.92%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87.13%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59.45%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4365645"/>
                  </a:ext>
                </a:extLst>
              </a:tr>
              <a:tr h="485329">
                <a:tc>
                  <a:txBody>
                    <a:bodyPr/>
                    <a:lstStyle/>
                    <a:p>
                      <a:pPr marL="0" marR="0">
                        <a:lnSpc>
                          <a:spcPct val="115000"/>
                        </a:lnSpc>
                        <a:spcBef>
                          <a:spcPts val="0"/>
                        </a:spcBef>
                        <a:spcAft>
                          <a:spcPts val="0"/>
                        </a:spcAft>
                      </a:pPr>
                      <a:r>
                        <a:rPr lang="en-US" sz="1400">
                          <a:effectLst/>
                        </a:rPr>
                        <a:t>FY19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48.71%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87.89%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61.80%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3567372"/>
                  </a:ext>
                </a:extLst>
              </a:tr>
              <a:tr h="485329">
                <a:tc>
                  <a:txBody>
                    <a:bodyPr/>
                    <a:lstStyle/>
                    <a:p>
                      <a:pPr marL="0" marR="0">
                        <a:lnSpc>
                          <a:spcPct val="115000"/>
                        </a:lnSpc>
                        <a:spcBef>
                          <a:spcPts val="0"/>
                        </a:spcBef>
                        <a:spcAft>
                          <a:spcPts val="0"/>
                        </a:spcAft>
                      </a:pPr>
                      <a:r>
                        <a:rPr lang="en-US" sz="1400">
                          <a:effectLst/>
                        </a:rPr>
                        <a:t>FY18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73.13%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36.06%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95.69%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45.12%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6972372"/>
                  </a:ext>
                </a:extLst>
              </a:tr>
              <a:tr h="485329">
                <a:tc>
                  <a:txBody>
                    <a:bodyPr/>
                    <a:lstStyle/>
                    <a:p>
                      <a:pPr marL="0" marR="0">
                        <a:lnSpc>
                          <a:spcPct val="115000"/>
                        </a:lnSpc>
                        <a:spcBef>
                          <a:spcPts val="0"/>
                        </a:spcBef>
                        <a:spcAft>
                          <a:spcPts val="0"/>
                        </a:spcAft>
                      </a:pPr>
                      <a:r>
                        <a:rPr lang="en-US" sz="1400">
                          <a:effectLst/>
                        </a:rPr>
                        <a:t>FY17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 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42.74%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 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54.80%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9599773"/>
                  </a:ext>
                </a:extLst>
              </a:tr>
              <a:tr h="485329">
                <a:tc>
                  <a:txBody>
                    <a:bodyPr/>
                    <a:lstStyle/>
                    <a:p>
                      <a:pPr marL="0" marR="0">
                        <a:lnSpc>
                          <a:spcPct val="115000"/>
                        </a:lnSpc>
                        <a:spcBef>
                          <a:spcPts val="0"/>
                        </a:spcBef>
                        <a:spcAft>
                          <a:spcPts val="0"/>
                        </a:spcAft>
                      </a:pPr>
                      <a:r>
                        <a:rPr lang="en-US" sz="1400">
                          <a:effectLst/>
                        </a:rPr>
                        <a:t>FY16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 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45.96%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 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59.69%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5528560"/>
                  </a:ext>
                </a:extLst>
              </a:tr>
              <a:tr h="485329">
                <a:tc>
                  <a:txBody>
                    <a:bodyPr/>
                    <a:lstStyle/>
                    <a:p>
                      <a:pPr marL="0" marR="0">
                        <a:lnSpc>
                          <a:spcPct val="115000"/>
                        </a:lnSpc>
                        <a:spcBef>
                          <a:spcPts val="0"/>
                        </a:spcBef>
                        <a:spcAft>
                          <a:spcPts val="0"/>
                        </a:spcAft>
                      </a:pPr>
                      <a:r>
                        <a:rPr lang="en-US" sz="1400">
                          <a:effectLst/>
                        </a:rPr>
                        <a:t>FY15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 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45.63%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No TAP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59.77%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6244526"/>
                  </a:ext>
                </a:extLst>
              </a:tr>
            </a:tbl>
          </a:graphicData>
        </a:graphic>
      </p:graphicFrame>
      <p:sp>
        <p:nvSpPr>
          <p:cNvPr id="11" name="Slide Number Placeholder 10">
            <a:extLst>
              <a:ext uri="{FF2B5EF4-FFF2-40B4-BE49-F238E27FC236}">
                <a16:creationId xmlns:a16="http://schemas.microsoft.com/office/drawing/2014/main" id="{4F036F0F-7951-CC3A-82F5-213FB7461655}"/>
              </a:ext>
            </a:extLst>
          </p:cNvPr>
          <p:cNvSpPr>
            <a:spLocks noGrp="1"/>
          </p:cNvSpPr>
          <p:nvPr>
            <p:ph type="sldNum" sz="quarter" idx="12"/>
          </p:nvPr>
        </p:nvSpPr>
        <p:spPr/>
        <p:txBody>
          <a:bodyPr/>
          <a:lstStyle/>
          <a:p>
            <a:fld id="{6AFAA6BE-16C4-46C9-8D43-F5BB0B39683B}" type="slidenum">
              <a:rPr lang="en-US" smtClean="0"/>
              <a:t>82</a:t>
            </a:fld>
            <a:endParaRPr lang="en-US"/>
          </a:p>
        </p:txBody>
      </p:sp>
      <p:sp>
        <p:nvSpPr>
          <p:cNvPr id="8" name="Rectangle 1">
            <a:extLst>
              <a:ext uri="{FF2B5EF4-FFF2-40B4-BE49-F238E27FC236}">
                <a16:creationId xmlns:a16="http://schemas.microsoft.com/office/drawing/2014/main" id="{F5BEDED1-F68B-D13A-92A8-672AC32ABB7E}"/>
              </a:ext>
            </a:extLst>
          </p:cNvPr>
          <p:cNvSpPr>
            <a:spLocks noChangeArrowheads="1"/>
          </p:cNvSpPr>
          <p:nvPr/>
        </p:nvSpPr>
        <p:spPr bwMode="auto">
          <a:xfrm>
            <a:off x="3351501" y="20904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06471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20AF184-AFD4-A036-665C-85C5B719A9FA}"/>
              </a:ext>
            </a:extLst>
          </p:cNvPr>
          <p:cNvGraphicFramePr>
            <a:graphicFrameLocks noGrp="1"/>
          </p:cNvGraphicFramePr>
          <p:nvPr>
            <p:ph idx="1"/>
          </p:nvPr>
        </p:nvGraphicFramePr>
        <p:xfrm>
          <a:off x="777240" y="822960"/>
          <a:ext cx="9756648" cy="1557291"/>
        </p:xfrm>
        <a:graphic>
          <a:graphicData uri="http://schemas.openxmlformats.org/drawingml/2006/table">
            <a:tbl>
              <a:tblPr firstRow="1" firstCol="1" bandRow="1">
                <a:tableStyleId>{5C22544A-7EE6-4342-B048-85BDC9FD1C3A}</a:tableStyleId>
              </a:tblPr>
              <a:tblGrid>
                <a:gridCol w="1084072">
                  <a:extLst>
                    <a:ext uri="{9D8B030D-6E8A-4147-A177-3AD203B41FA5}">
                      <a16:colId xmlns:a16="http://schemas.microsoft.com/office/drawing/2014/main" val="505850857"/>
                    </a:ext>
                  </a:extLst>
                </a:gridCol>
                <a:gridCol w="1084072">
                  <a:extLst>
                    <a:ext uri="{9D8B030D-6E8A-4147-A177-3AD203B41FA5}">
                      <a16:colId xmlns:a16="http://schemas.microsoft.com/office/drawing/2014/main" val="851712679"/>
                    </a:ext>
                  </a:extLst>
                </a:gridCol>
                <a:gridCol w="1084072">
                  <a:extLst>
                    <a:ext uri="{9D8B030D-6E8A-4147-A177-3AD203B41FA5}">
                      <a16:colId xmlns:a16="http://schemas.microsoft.com/office/drawing/2014/main" val="490797717"/>
                    </a:ext>
                  </a:extLst>
                </a:gridCol>
                <a:gridCol w="1084072">
                  <a:extLst>
                    <a:ext uri="{9D8B030D-6E8A-4147-A177-3AD203B41FA5}">
                      <a16:colId xmlns:a16="http://schemas.microsoft.com/office/drawing/2014/main" val="3094499894"/>
                    </a:ext>
                  </a:extLst>
                </a:gridCol>
                <a:gridCol w="1084072">
                  <a:extLst>
                    <a:ext uri="{9D8B030D-6E8A-4147-A177-3AD203B41FA5}">
                      <a16:colId xmlns:a16="http://schemas.microsoft.com/office/drawing/2014/main" val="2176345342"/>
                    </a:ext>
                  </a:extLst>
                </a:gridCol>
                <a:gridCol w="1084072">
                  <a:extLst>
                    <a:ext uri="{9D8B030D-6E8A-4147-A177-3AD203B41FA5}">
                      <a16:colId xmlns:a16="http://schemas.microsoft.com/office/drawing/2014/main" val="427887798"/>
                    </a:ext>
                  </a:extLst>
                </a:gridCol>
                <a:gridCol w="1084072">
                  <a:extLst>
                    <a:ext uri="{9D8B030D-6E8A-4147-A177-3AD203B41FA5}">
                      <a16:colId xmlns:a16="http://schemas.microsoft.com/office/drawing/2014/main" val="3657712121"/>
                    </a:ext>
                  </a:extLst>
                </a:gridCol>
                <a:gridCol w="1084072">
                  <a:extLst>
                    <a:ext uri="{9D8B030D-6E8A-4147-A177-3AD203B41FA5}">
                      <a16:colId xmlns:a16="http://schemas.microsoft.com/office/drawing/2014/main" val="660299636"/>
                    </a:ext>
                  </a:extLst>
                </a:gridCol>
                <a:gridCol w="1084072">
                  <a:extLst>
                    <a:ext uri="{9D8B030D-6E8A-4147-A177-3AD203B41FA5}">
                      <a16:colId xmlns:a16="http://schemas.microsoft.com/office/drawing/2014/main" val="2342620014"/>
                    </a:ext>
                  </a:extLst>
                </a:gridCol>
              </a:tblGrid>
              <a:tr h="387306">
                <a:tc gridSpan="9">
                  <a:txBody>
                    <a:bodyPr/>
                    <a:lstStyle/>
                    <a:p>
                      <a:pPr marL="0" marR="0" algn="ctr">
                        <a:lnSpc>
                          <a:spcPct val="115000"/>
                        </a:lnSpc>
                        <a:spcBef>
                          <a:spcPts val="0"/>
                        </a:spcBef>
                        <a:spcAft>
                          <a:spcPts val="0"/>
                        </a:spcAft>
                      </a:pPr>
                      <a:r>
                        <a:rPr lang="en-US" sz="2000">
                          <a:effectLst/>
                        </a:rPr>
                        <a:t>TAP Collectability at Identified Points in Time by Fiscal Year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9657398"/>
                  </a:ext>
                </a:extLst>
              </a:tr>
              <a:tr h="653578">
                <a:tc>
                  <a:txBody>
                    <a:bodyPr/>
                    <a:lstStyle/>
                    <a:p>
                      <a:pPr marL="0" marR="0" algn="ctr">
                        <a:lnSpc>
                          <a:spcPct val="115000"/>
                        </a:lnSpc>
                        <a:spcBef>
                          <a:spcPts val="0"/>
                        </a:spcBef>
                        <a:spcAft>
                          <a:spcPts val="0"/>
                        </a:spcAft>
                      </a:pPr>
                      <a:r>
                        <a:rPr lang="en-US" sz="1400">
                          <a:effectLst/>
                        </a:rPr>
                        <a:t>TAP FY 18: 1-Year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FY19:  1-Year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FY20: 1-Year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FY21: 1-Year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FY22”</a:t>
                      </a:r>
                    </a:p>
                    <a:p>
                      <a:pPr marL="0" marR="0" algn="ctr">
                        <a:lnSpc>
                          <a:spcPct val="115000"/>
                        </a:lnSpc>
                        <a:spcBef>
                          <a:spcPts val="0"/>
                        </a:spcBef>
                        <a:spcAft>
                          <a:spcPts val="0"/>
                        </a:spcAft>
                      </a:pPr>
                      <a:r>
                        <a:rPr lang="en-US" sz="1400">
                          <a:effectLst/>
                        </a:rPr>
                        <a:t>1-Year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FY-18: 2-Years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FY19: 2-Years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FY20:</a:t>
                      </a:r>
                    </a:p>
                    <a:p>
                      <a:pPr marL="0" marR="0" algn="ctr">
                        <a:lnSpc>
                          <a:spcPct val="115000"/>
                        </a:lnSpc>
                        <a:spcBef>
                          <a:spcPts val="0"/>
                        </a:spcBef>
                        <a:spcAft>
                          <a:spcPts val="0"/>
                        </a:spcAft>
                      </a:pPr>
                      <a:r>
                        <a:rPr lang="en-US" sz="1400">
                          <a:effectLst/>
                        </a:rPr>
                        <a:t>2-Years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TAP FY21:</a:t>
                      </a:r>
                    </a:p>
                    <a:p>
                      <a:pPr marL="0" marR="0" algn="ctr">
                        <a:lnSpc>
                          <a:spcPct val="115000"/>
                        </a:lnSpc>
                        <a:spcBef>
                          <a:spcPts val="0"/>
                        </a:spcBef>
                        <a:spcAft>
                          <a:spcPts val="0"/>
                        </a:spcAft>
                      </a:pPr>
                      <a:r>
                        <a:rPr lang="en-US" sz="1400">
                          <a:effectLst/>
                        </a:rPr>
                        <a:t>2 Years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9445684"/>
                  </a:ext>
                </a:extLst>
              </a:tr>
              <a:tr h="516407">
                <a:tc>
                  <a:txBody>
                    <a:bodyPr/>
                    <a:lstStyle/>
                    <a:p>
                      <a:pPr marL="0" marR="0" algn="ctr">
                        <a:lnSpc>
                          <a:spcPct val="115000"/>
                        </a:lnSpc>
                        <a:spcBef>
                          <a:spcPts val="0"/>
                        </a:spcBef>
                        <a:spcAft>
                          <a:spcPts val="0"/>
                        </a:spcAft>
                      </a:pPr>
                      <a:r>
                        <a:rPr lang="en-US" sz="1400">
                          <a:effectLst/>
                        </a:rPr>
                        <a:t>73.13%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95.7%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87.9%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457256"/>
                  </a:ext>
                </a:extLst>
              </a:tr>
            </a:tbl>
          </a:graphicData>
        </a:graphic>
      </p:graphicFrame>
      <p:sp>
        <p:nvSpPr>
          <p:cNvPr id="9" name="Slide Number Placeholder 8">
            <a:extLst>
              <a:ext uri="{FF2B5EF4-FFF2-40B4-BE49-F238E27FC236}">
                <a16:creationId xmlns:a16="http://schemas.microsoft.com/office/drawing/2014/main" id="{6AC5C742-C50C-3AC9-CEED-9B9F79FAAF68}"/>
              </a:ext>
            </a:extLst>
          </p:cNvPr>
          <p:cNvSpPr>
            <a:spLocks noGrp="1"/>
          </p:cNvSpPr>
          <p:nvPr>
            <p:ph type="sldNum" sz="quarter" idx="12"/>
          </p:nvPr>
        </p:nvSpPr>
        <p:spPr/>
        <p:txBody>
          <a:bodyPr/>
          <a:lstStyle/>
          <a:p>
            <a:fld id="{6AFAA6BE-16C4-46C9-8D43-F5BB0B39683B}" type="slidenum">
              <a:rPr lang="en-US" smtClean="0"/>
              <a:t>83</a:t>
            </a:fld>
            <a:endParaRPr lang="en-US"/>
          </a:p>
        </p:txBody>
      </p:sp>
      <p:graphicFrame>
        <p:nvGraphicFramePr>
          <p:cNvPr id="5" name="Table 4">
            <a:extLst>
              <a:ext uri="{FF2B5EF4-FFF2-40B4-BE49-F238E27FC236}">
                <a16:creationId xmlns:a16="http://schemas.microsoft.com/office/drawing/2014/main" id="{B7AE029C-94A5-9E29-9B1C-DCB9B2231784}"/>
              </a:ext>
            </a:extLst>
          </p:cNvPr>
          <p:cNvGraphicFramePr>
            <a:graphicFrameLocks noGrp="1"/>
          </p:cNvGraphicFramePr>
          <p:nvPr/>
        </p:nvGraphicFramePr>
        <p:xfrm>
          <a:off x="777240" y="3063240"/>
          <a:ext cx="9756648" cy="2825290"/>
        </p:xfrm>
        <a:graphic>
          <a:graphicData uri="http://schemas.openxmlformats.org/drawingml/2006/table">
            <a:tbl>
              <a:tblPr firstRow="1" firstCol="1" bandRow="1">
                <a:tableStyleId>{5C22544A-7EE6-4342-B048-85BDC9FD1C3A}</a:tableStyleId>
              </a:tblPr>
              <a:tblGrid>
                <a:gridCol w="975057">
                  <a:extLst>
                    <a:ext uri="{9D8B030D-6E8A-4147-A177-3AD203B41FA5}">
                      <a16:colId xmlns:a16="http://schemas.microsoft.com/office/drawing/2014/main" val="3252125428"/>
                    </a:ext>
                  </a:extLst>
                </a:gridCol>
                <a:gridCol w="976070">
                  <a:extLst>
                    <a:ext uri="{9D8B030D-6E8A-4147-A177-3AD203B41FA5}">
                      <a16:colId xmlns:a16="http://schemas.microsoft.com/office/drawing/2014/main" val="4234575589"/>
                    </a:ext>
                  </a:extLst>
                </a:gridCol>
                <a:gridCol w="975057">
                  <a:extLst>
                    <a:ext uri="{9D8B030D-6E8A-4147-A177-3AD203B41FA5}">
                      <a16:colId xmlns:a16="http://schemas.microsoft.com/office/drawing/2014/main" val="2940654666"/>
                    </a:ext>
                  </a:extLst>
                </a:gridCol>
                <a:gridCol w="976070">
                  <a:extLst>
                    <a:ext uri="{9D8B030D-6E8A-4147-A177-3AD203B41FA5}">
                      <a16:colId xmlns:a16="http://schemas.microsoft.com/office/drawing/2014/main" val="2987234926"/>
                    </a:ext>
                  </a:extLst>
                </a:gridCol>
                <a:gridCol w="976070">
                  <a:extLst>
                    <a:ext uri="{9D8B030D-6E8A-4147-A177-3AD203B41FA5}">
                      <a16:colId xmlns:a16="http://schemas.microsoft.com/office/drawing/2014/main" val="3270017716"/>
                    </a:ext>
                  </a:extLst>
                </a:gridCol>
                <a:gridCol w="975057">
                  <a:extLst>
                    <a:ext uri="{9D8B030D-6E8A-4147-A177-3AD203B41FA5}">
                      <a16:colId xmlns:a16="http://schemas.microsoft.com/office/drawing/2014/main" val="4285986388"/>
                    </a:ext>
                  </a:extLst>
                </a:gridCol>
                <a:gridCol w="976070">
                  <a:extLst>
                    <a:ext uri="{9D8B030D-6E8A-4147-A177-3AD203B41FA5}">
                      <a16:colId xmlns:a16="http://schemas.microsoft.com/office/drawing/2014/main" val="2528489607"/>
                    </a:ext>
                  </a:extLst>
                </a:gridCol>
                <a:gridCol w="975057">
                  <a:extLst>
                    <a:ext uri="{9D8B030D-6E8A-4147-A177-3AD203B41FA5}">
                      <a16:colId xmlns:a16="http://schemas.microsoft.com/office/drawing/2014/main" val="578665056"/>
                    </a:ext>
                  </a:extLst>
                </a:gridCol>
                <a:gridCol w="976070">
                  <a:extLst>
                    <a:ext uri="{9D8B030D-6E8A-4147-A177-3AD203B41FA5}">
                      <a16:colId xmlns:a16="http://schemas.microsoft.com/office/drawing/2014/main" val="2800751788"/>
                    </a:ext>
                  </a:extLst>
                </a:gridCol>
                <a:gridCol w="976070">
                  <a:extLst>
                    <a:ext uri="{9D8B030D-6E8A-4147-A177-3AD203B41FA5}">
                      <a16:colId xmlns:a16="http://schemas.microsoft.com/office/drawing/2014/main" val="483705241"/>
                    </a:ext>
                  </a:extLst>
                </a:gridCol>
              </a:tblGrid>
              <a:tr h="335305">
                <a:tc gridSpan="10">
                  <a:txBody>
                    <a:bodyPr/>
                    <a:lstStyle/>
                    <a:p>
                      <a:pPr marL="0" marR="0" algn="ctr">
                        <a:lnSpc>
                          <a:spcPct val="115000"/>
                        </a:lnSpc>
                        <a:spcBef>
                          <a:spcPts val="0"/>
                        </a:spcBef>
                        <a:spcAft>
                          <a:spcPts val="0"/>
                        </a:spcAft>
                      </a:pPr>
                      <a:r>
                        <a:rPr lang="en-US" sz="2000">
                          <a:effectLst/>
                        </a:rPr>
                        <a:t>Cumulative Collectability for Low-Income Customers in Pre-TAP Years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4356277"/>
                  </a:ext>
                </a:extLst>
              </a:tr>
              <a:tr h="373028">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0 – 12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13 – 24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25 – 36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37 – 48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49 – 60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61 – 72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73 - 84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85 - 96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&gt;96 Mos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5412126"/>
                  </a:ext>
                </a:extLst>
              </a:tr>
              <a:tr h="335305">
                <a:tc>
                  <a:txBody>
                    <a:bodyPr/>
                    <a:lstStyle/>
                    <a:p>
                      <a:pPr marL="0" marR="0">
                        <a:lnSpc>
                          <a:spcPct val="115000"/>
                        </a:lnSpc>
                        <a:spcBef>
                          <a:spcPts val="0"/>
                        </a:spcBef>
                        <a:spcAft>
                          <a:spcPts val="0"/>
                        </a:spcAft>
                      </a:pPr>
                      <a:r>
                        <a:rPr lang="en-US" sz="1400">
                          <a:effectLst/>
                        </a:rPr>
                        <a:t>FY17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59579560"/>
                  </a:ext>
                </a:extLst>
              </a:tr>
              <a:tr h="335305">
                <a:tc>
                  <a:txBody>
                    <a:bodyPr/>
                    <a:lstStyle/>
                    <a:p>
                      <a:pPr marL="0" marR="0">
                        <a:lnSpc>
                          <a:spcPct val="115000"/>
                        </a:lnSpc>
                        <a:spcBef>
                          <a:spcPts val="0"/>
                        </a:spcBef>
                        <a:spcAft>
                          <a:spcPts val="0"/>
                        </a:spcAft>
                      </a:pPr>
                      <a:r>
                        <a:rPr lang="en-US" sz="1400">
                          <a:effectLst/>
                        </a:rPr>
                        <a:t>FY16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66.8%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112536"/>
                  </a:ext>
                </a:extLst>
              </a:tr>
              <a:tr h="335305">
                <a:tc>
                  <a:txBody>
                    <a:bodyPr/>
                    <a:lstStyle/>
                    <a:p>
                      <a:pPr marL="0" marR="0">
                        <a:lnSpc>
                          <a:spcPct val="115000"/>
                        </a:lnSpc>
                        <a:spcBef>
                          <a:spcPts val="0"/>
                        </a:spcBef>
                        <a:spcAft>
                          <a:spcPts val="0"/>
                        </a:spcAft>
                      </a:pPr>
                      <a:r>
                        <a:rPr lang="en-US" sz="1400">
                          <a:effectLst/>
                        </a:rPr>
                        <a:t>FY15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59.8%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4813277"/>
                  </a:ext>
                </a:extLst>
              </a:tr>
              <a:tr h="335305">
                <a:tc>
                  <a:txBody>
                    <a:bodyPr/>
                    <a:lstStyle/>
                    <a:p>
                      <a:pPr marL="0" marR="0">
                        <a:lnSpc>
                          <a:spcPct val="115000"/>
                        </a:lnSpc>
                        <a:spcBef>
                          <a:spcPts val="0"/>
                        </a:spcBef>
                        <a:spcAft>
                          <a:spcPts val="0"/>
                        </a:spcAft>
                      </a:pPr>
                      <a:r>
                        <a:rPr lang="en-US" sz="1400">
                          <a:effectLst/>
                        </a:rPr>
                        <a:t>FY14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3116437"/>
                  </a:ext>
                </a:extLst>
              </a:tr>
              <a:tr h="335305">
                <a:tc>
                  <a:txBody>
                    <a:bodyPr/>
                    <a:lstStyle/>
                    <a:p>
                      <a:pPr marL="0" marR="0">
                        <a:lnSpc>
                          <a:spcPct val="115000"/>
                        </a:lnSpc>
                        <a:spcBef>
                          <a:spcPts val="0"/>
                        </a:spcBef>
                        <a:spcAft>
                          <a:spcPts val="0"/>
                        </a:spcAft>
                      </a:pPr>
                      <a:r>
                        <a:rPr lang="en-US" sz="1400">
                          <a:effectLst/>
                        </a:rPr>
                        <a:t>FY13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83.0%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6112634"/>
                  </a:ext>
                </a:extLst>
              </a:tr>
              <a:tr h="335305">
                <a:tc>
                  <a:txBody>
                    <a:bodyPr/>
                    <a:lstStyle/>
                    <a:p>
                      <a:pPr marL="0" marR="0">
                        <a:lnSpc>
                          <a:spcPct val="115000"/>
                        </a:lnSpc>
                        <a:spcBef>
                          <a:spcPts val="0"/>
                        </a:spcBef>
                        <a:spcAft>
                          <a:spcPts val="0"/>
                        </a:spcAft>
                      </a:pPr>
                      <a:r>
                        <a:rPr lang="en-US" sz="1400">
                          <a:effectLst/>
                        </a:rPr>
                        <a:t>FY12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46.3%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69.3%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a:effectLst/>
                        </a:rPr>
                        <a:t>79.0%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0237462"/>
                  </a:ext>
                </a:extLst>
              </a:tr>
            </a:tbl>
          </a:graphicData>
        </a:graphic>
      </p:graphicFrame>
    </p:spTree>
    <p:extLst>
      <p:ext uri="{BB962C8B-B14F-4D97-AF65-F5344CB8AC3E}">
        <p14:creationId xmlns:p14="http://schemas.microsoft.com/office/powerpoint/2010/main" val="16932384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6BAE9-9583-D369-FCC5-C05B58CD67B8}"/>
              </a:ext>
            </a:extLst>
          </p:cNvPr>
          <p:cNvSpPr>
            <a:spLocks noGrp="1"/>
          </p:cNvSpPr>
          <p:nvPr>
            <p:ph idx="1"/>
          </p:nvPr>
        </p:nvSpPr>
        <p:spPr/>
        <p:txBody>
          <a:bodyPr>
            <a:normAutofit/>
          </a:bodyPr>
          <a:lstStyle/>
          <a:p>
            <a:pPr marL="0" indent="0" algn="ctr">
              <a:buNone/>
            </a:pPr>
            <a:endParaRPr lang="en-US" sz="3200"/>
          </a:p>
          <a:p>
            <a:pPr marL="0" indent="0" algn="ctr">
              <a:buNone/>
            </a:pPr>
            <a:r>
              <a:rPr lang="en-US" sz="3200"/>
              <a:t>PSCo’s Pilot Energy Assistance Program (PEAP) (gas and electricity)</a:t>
            </a:r>
          </a:p>
        </p:txBody>
      </p:sp>
      <p:sp>
        <p:nvSpPr>
          <p:cNvPr id="4" name="Slide Number Placeholder 8">
            <a:extLst>
              <a:ext uri="{FF2B5EF4-FFF2-40B4-BE49-F238E27FC236}">
                <a16:creationId xmlns:a16="http://schemas.microsoft.com/office/drawing/2014/main" id="{B795C0CD-84D5-0CCB-BD09-585DD1949ED5}"/>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84</a:t>
            </a:fld>
            <a:endParaRPr lang="en-US"/>
          </a:p>
        </p:txBody>
      </p:sp>
    </p:spTree>
    <p:extLst>
      <p:ext uri="{BB962C8B-B14F-4D97-AF65-F5344CB8AC3E}">
        <p14:creationId xmlns:p14="http://schemas.microsoft.com/office/powerpoint/2010/main" val="118039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EA3A-DECA-D183-D31C-1A587E912723}"/>
              </a:ext>
            </a:extLst>
          </p:cNvPr>
          <p:cNvSpPr>
            <a:spLocks noGrp="1"/>
          </p:cNvSpPr>
          <p:nvPr>
            <p:ph type="title"/>
          </p:nvPr>
        </p:nvSpPr>
        <p:spPr>
          <a:xfrm>
            <a:off x="646111" y="452718"/>
            <a:ext cx="9404723" cy="1200983"/>
          </a:xfrm>
        </p:spPr>
        <p:txBody>
          <a:bodyPr/>
          <a:lstStyle/>
          <a:p>
            <a:r>
              <a:rPr lang="en-US" sz="2400" b="0">
                <a:effectLst/>
                <a:latin typeface="Times New Roman" panose="02020603050405020304" pitchFamily="18" charset="0"/>
                <a:ea typeface="Times New Roman" panose="02020603050405020304" pitchFamily="18" charset="0"/>
              </a:rPr>
              <a:t>Cumulative Customer Payment Coverage Ratio for Combination PEAP (G/E) Participants (21 – 24 Months) compared to LEAP and Residential Accounts</a:t>
            </a:r>
            <a:endParaRPr lang="en-US" sz="2400"/>
          </a:p>
        </p:txBody>
      </p:sp>
      <p:sp>
        <p:nvSpPr>
          <p:cNvPr id="4" name="Rectangle 2">
            <a:extLst>
              <a:ext uri="{FF2B5EF4-FFF2-40B4-BE49-F238E27FC236}">
                <a16:creationId xmlns:a16="http://schemas.microsoft.com/office/drawing/2014/main" id="{90E6182A-D450-644A-DAB1-AA08F9A6D47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232C90AE-DC38-02B6-1502-1ADDB75EE816}"/>
              </a:ext>
            </a:extLst>
          </p:cNvPr>
          <p:cNvGraphicFramePr>
            <a:graphicFrameLocks/>
          </p:cNvGraphicFramePr>
          <p:nvPr/>
        </p:nvGraphicFramePr>
        <p:xfrm>
          <a:off x="787940" y="1906622"/>
          <a:ext cx="9404722" cy="4498660"/>
        </p:xfrm>
        <a:graphic>
          <a:graphicData uri="http://schemas.openxmlformats.org/presentationml/2006/ole">
            <mc:AlternateContent xmlns:mc="http://schemas.openxmlformats.org/markup-compatibility/2006">
              <mc:Choice xmlns:v="urn:schemas-microsoft-com:vml" Requires="v">
                <p:oleObj name="Worksheet" r:id="rId3" imgW="5495925" imgH="3209925" progId="Excel.Sheet.8">
                  <p:embed/>
                </p:oleObj>
              </mc:Choice>
              <mc:Fallback>
                <p:oleObj name="Worksheet" r:id="rId3" imgW="5495925" imgH="3209925" progId="Excel.Sheet.8">
                  <p:embed/>
                  <p:pic>
                    <p:nvPicPr>
                      <p:cNvPr id="5" name="Object 4">
                        <a:extLst>
                          <a:ext uri="{FF2B5EF4-FFF2-40B4-BE49-F238E27FC236}">
                            <a16:creationId xmlns:a16="http://schemas.microsoft.com/office/drawing/2014/main" id="{232C90AE-DC38-02B6-1502-1ADDB75EE816}"/>
                          </a:ext>
                        </a:extLst>
                      </p:cNvPr>
                      <p:cNvPicPr>
                        <a:picLocks noChangeArrowheads="1"/>
                      </p:cNvPicPr>
                      <p:nvPr/>
                    </p:nvPicPr>
                    <p:blipFill>
                      <a:blip r:embed="rId4"/>
                      <a:srcRect/>
                      <a:stretch>
                        <a:fillRect/>
                      </a:stretch>
                    </p:blipFill>
                    <p:spPr bwMode="auto">
                      <a:xfrm>
                        <a:off x="787940" y="1906622"/>
                        <a:ext cx="9404722" cy="4498660"/>
                      </a:xfrm>
                      <a:prstGeom prst="rect">
                        <a:avLst/>
                      </a:prstGeom>
                      <a:solidFill>
                        <a:srgbClr val="C00000"/>
                      </a:solidFill>
                    </p:spPr>
                  </p:pic>
                </p:oleObj>
              </mc:Fallback>
            </mc:AlternateContent>
          </a:graphicData>
        </a:graphic>
      </p:graphicFrame>
      <p:sp>
        <p:nvSpPr>
          <p:cNvPr id="6" name="TextBox 5">
            <a:extLst>
              <a:ext uri="{FF2B5EF4-FFF2-40B4-BE49-F238E27FC236}">
                <a16:creationId xmlns:a16="http://schemas.microsoft.com/office/drawing/2014/main" id="{665C11D6-A82B-C991-4DCA-C1718DB23A6D}"/>
              </a:ext>
            </a:extLst>
          </p:cNvPr>
          <p:cNvSpPr txBox="1"/>
          <p:nvPr/>
        </p:nvSpPr>
        <p:spPr>
          <a:xfrm>
            <a:off x="10532097" y="522343"/>
            <a:ext cx="526428" cy="369332"/>
          </a:xfrm>
          <a:prstGeom prst="rect">
            <a:avLst/>
          </a:prstGeom>
          <a:noFill/>
        </p:spPr>
        <p:txBody>
          <a:bodyPr wrap="square">
            <a:spAutoFit/>
          </a:bodyPr>
          <a:lstStyle/>
          <a:p>
            <a:fld id="{6AFAA6BE-16C4-46C9-8D43-F5BB0B39683B}" type="slidenum">
              <a:rPr lang="en-US" smtClean="0"/>
              <a:pPr/>
              <a:t>85</a:t>
            </a:fld>
            <a:endParaRPr lang="en-US"/>
          </a:p>
        </p:txBody>
      </p:sp>
    </p:spTree>
    <p:extLst>
      <p:ext uri="{BB962C8B-B14F-4D97-AF65-F5344CB8AC3E}">
        <p14:creationId xmlns:p14="http://schemas.microsoft.com/office/powerpoint/2010/main" val="1265090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4F5A-192B-88EC-4B8D-759BA494B468}"/>
              </a:ext>
            </a:extLst>
          </p:cNvPr>
          <p:cNvSpPr>
            <a:spLocks noGrp="1"/>
          </p:cNvSpPr>
          <p:nvPr>
            <p:ph type="title"/>
          </p:nvPr>
        </p:nvSpPr>
        <p:spPr/>
        <p:txBody>
          <a:bodyPr/>
          <a:lstStyle/>
          <a:p>
            <a:r>
              <a:rPr lang="en-US" sz="2800"/>
              <a:t>Ratio of Number of Payments Resulting in $0 Balance: By length of PEAP Participation (in months)</a:t>
            </a:r>
          </a:p>
        </p:txBody>
      </p:sp>
      <p:sp>
        <p:nvSpPr>
          <p:cNvPr id="6" name="Rectangle 4">
            <a:extLst>
              <a:ext uri="{FF2B5EF4-FFF2-40B4-BE49-F238E27FC236}">
                <a16:creationId xmlns:a16="http://schemas.microsoft.com/office/drawing/2014/main" id="{F2311853-AD49-BF1D-1A33-EF13E8B5989D}"/>
              </a:ext>
            </a:extLst>
          </p:cNvPr>
          <p:cNvSpPr>
            <a:spLocks noChangeArrowheads="1"/>
          </p:cNvSpPr>
          <p:nvPr/>
        </p:nvSpPr>
        <p:spPr bwMode="auto">
          <a:xfrm>
            <a:off x="885217" y="21547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58490B38-CA31-EEBD-E40B-56E3966B18F4}"/>
              </a:ext>
            </a:extLst>
          </p:cNvPr>
          <p:cNvGraphicFramePr>
            <a:graphicFrameLocks/>
          </p:cNvGraphicFramePr>
          <p:nvPr/>
        </p:nvGraphicFramePr>
        <p:xfrm>
          <a:off x="735012" y="1795463"/>
          <a:ext cx="9606191" cy="4609805"/>
        </p:xfrm>
        <a:graphic>
          <a:graphicData uri="http://schemas.openxmlformats.org/presentationml/2006/ole">
            <mc:AlternateContent xmlns:mc="http://schemas.openxmlformats.org/markup-compatibility/2006">
              <mc:Choice xmlns:v="urn:schemas-microsoft-com:vml" Requires="v">
                <p:oleObj name="Worksheet" r:id="rId3" imgW="5486400" imgH="3200400" progId="Excel.Sheet.8">
                  <p:embed/>
                </p:oleObj>
              </mc:Choice>
              <mc:Fallback>
                <p:oleObj name="Worksheet" r:id="rId3" imgW="5486400" imgH="3200400" progId="Excel.Sheet.8">
                  <p:embed/>
                  <p:pic>
                    <p:nvPicPr>
                      <p:cNvPr id="7" name="Object 6">
                        <a:extLst>
                          <a:ext uri="{FF2B5EF4-FFF2-40B4-BE49-F238E27FC236}">
                            <a16:creationId xmlns:a16="http://schemas.microsoft.com/office/drawing/2014/main" id="{58490B38-CA31-EEBD-E40B-56E3966B18F4}"/>
                          </a:ext>
                        </a:extLst>
                      </p:cNvPr>
                      <p:cNvPicPr>
                        <a:picLocks noChangeArrowheads="1"/>
                      </p:cNvPicPr>
                      <p:nvPr/>
                    </p:nvPicPr>
                    <p:blipFill>
                      <a:blip r:embed="rId4"/>
                      <a:srcRect/>
                      <a:stretch>
                        <a:fillRect/>
                      </a:stretch>
                    </p:blipFill>
                    <p:spPr bwMode="auto">
                      <a:xfrm>
                        <a:off x="735012" y="1795463"/>
                        <a:ext cx="9606191" cy="4609805"/>
                      </a:xfrm>
                      <a:prstGeom prst="rect">
                        <a:avLst/>
                      </a:prstGeom>
                      <a:solidFill>
                        <a:srgbClr val="C00000"/>
                      </a:solidFill>
                    </p:spPr>
                  </p:pic>
                </p:oleObj>
              </mc:Fallback>
            </mc:AlternateContent>
          </a:graphicData>
        </a:graphic>
      </p:graphicFrame>
      <p:sp>
        <p:nvSpPr>
          <p:cNvPr id="8" name="TextBox 7">
            <a:extLst>
              <a:ext uri="{FF2B5EF4-FFF2-40B4-BE49-F238E27FC236}">
                <a16:creationId xmlns:a16="http://schemas.microsoft.com/office/drawing/2014/main" id="{D2C07B57-42D2-3E55-A22D-586332AE7D8A}"/>
              </a:ext>
            </a:extLst>
          </p:cNvPr>
          <p:cNvSpPr txBox="1"/>
          <p:nvPr/>
        </p:nvSpPr>
        <p:spPr>
          <a:xfrm>
            <a:off x="10532097" y="522343"/>
            <a:ext cx="526428" cy="369332"/>
          </a:xfrm>
          <a:prstGeom prst="rect">
            <a:avLst/>
          </a:prstGeom>
          <a:noFill/>
        </p:spPr>
        <p:txBody>
          <a:bodyPr wrap="square">
            <a:spAutoFit/>
          </a:bodyPr>
          <a:lstStyle/>
          <a:p>
            <a:fld id="{6AFAA6BE-16C4-46C9-8D43-F5BB0B39683B}" type="slidenum">
              <a:rPr lang="en-US" smtClean="0"/>
              <a:pPr/>
              <a:t>86</a:t>
            </a:fld>
            <a:endParaRPr lang="en-US"/>
          </a:p>
        </p:txBody>
      </p:sp>
    </p:spTree>
    <p:extLst>
      <p:ext uri="{BB962C8B-B14F-4D97-AF65-F5344CB8AC3E}">
        <p14:creationId xmlns:p14="http://schemas.microsoft.com/office/powerpoint/2010/main" val="11674556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D041CCA-1A81-F0E4-9117-C99A383DD72D}"/>
              </a:ext>
            </a:extLst>
          </p:cNvPr>
          <p:cNvGraphicFramePr>
            <a:graphicFrameLocks noGrp="1"/>
          </p:cNvGraphicFramePr>
          <p:nvPr>
            <p:ph idx="1"/>
          </p:nvPr>
        </p:nvGraphicFramePr>
        <p:xfrm>
          <a:off x="696191" y="1226127"/>
          <a:ext cx="9456672" cy="4914896"/>
        </p:xfrm>
        <a:graphic>
          <a:graphicData uri="http://schemas.openxmlformats.org/drawingml/2006/table">
            <a:tbl>
              <a:tblPr firstRow="1" firstCol="1" bandRow="1" bandCol="1">
                <a:tableStyleId>{5C22544A-7EE6-4342-B048-85BDC9FD1C3A}</a:tableStyleId>
              </a:tblPr>
              <a:tblGrid>
                <a:gridCol w="2861889">
                  <a:extLst>
                    <a:ext uri="{9D8B030D-6E8A-4147-A177-3AD203B41FA5}">
                      <a16:colId xmlns:a16="http://schemas.microsoft.com/office/drawing/2014/main" val="3042560796"/>
                    </a:ext>
                  </a:extLst>
                </a:gridCol>
                <a:gridCol w="783118">
                  <a:extLst>
                    <a:ext uri="{9D8B030D-6E8A-4147-A177-3AD203B41FA5}">
                      <a16:colId xmlns:a16="http://schemas.microsoft.com/office/drawing/2014/main" val="1428854699"/>
                    </a:ext>
                  </a:extLst>
                </a:gridCol>
                <a:gridCol w="905573">
                  <a:extLst>
                    <a:ext uri="{9D8B030D-6E8A-4147-A177-3AD203B41FA5}">
                      <a16:colId xmlns:a16="http://schemas.microsoft.com/office/drawing/2014/main" val="2580550443"/>
                    </a:ext>
                  </a:extLst>
                </a:gridCol>
                <a:gridCol w="817682">
                  <a:extLst>
                    <a:ext uri="{9D8B030D-6E8A-4147-A177-3AD203B41FA5}">
                      <a16:colId xmlns:a16="http://schemas.microsoft.com/office/drawing/2014/main" val="1864438348"/>
                    </a:ext>
                  </a:extLst>
                </a:gridCol>
                <a:gridCol w="817682">
                  <a:extLst>
                    <a:ext uri="{9D8B030D-6E8A-4147-A177-3AD203B41FA5}">
                      <a16:colId xmlns:a16="http://schemas.microsoft.com/office/drawing/2014/main" val="265095466"/>
                    </a:ext>
                  </a:extLst>
                </a:gridCol>
                <a:gridCol w="817682">
                  <a:extLst>
                    <a:ext uri="{9D8B030D-6E8A-4147-A177-3AD203B41FA5}">
                      <a16:colId xmlns:a16="http://schemas.microsoft.com/office/drawing/2014/main" val="3283189486"/>
                    </a:ext>
                  </a:extLst>
                </a:gridCol>
                <a:gridCol w="817682">
                  <a:extLst>
                    <a:ext uri="{9D8B030D-6E8A-4147-A177-3AD203B41FA5}">
                      <a16:colId xmlns:a16="http://schemas.microsoft.com/office/drawing/2014/main" val="560549708"/>
                    </a:ext>
                  </a:extLst>
                </a:gridCol>
                <a:gridCol w="817682">
                  <a:extLst>
                    <a:ext uri="{9D8B030D-6E8A-4147-A177-3AD203B41FA5}">
                      <a16:colId xmlns:a16="http://schemas.microsoft.com/office/drawing/2014/main" val="2052285156"/>
                    </a:ext>
                  </a:extLst>
                </a:gridCol>
                <a:gridCol w="817682">
                  <a:extLst>
                    <a:ext uri="{9D8B030D-6E8A-4147-A177-3AD203B41FA5}">
                      <a16:colId xmlns:a16="http://schemas.microsoft.com/office/drawing/2014/main" val="136366375"/>
                    </a:ext>
                  </a:extLst>
                </a:gridCol>
              </a:tblGrid>
              <a:tr h="851401">
                <a:tc gridSpan="9">
                  <a:txBody>
                    <a:bodyPr/>
                    <a:lstStyle/>
                    <a:p>
                      <a:pPr marL="0" marR="0">
                        <a:spcBef>
                          <a:spcPts val="600"/>
                        </a:spcBef>
                        <a:spcAft>
                          <a:spcPts val="600"/>
                        </a:spcAft>
                      </a:pPr>
                      <a:r>
                        <a:rPr lang="en-US" sz="1800">
                          <a:effectLst/>
                        </a:rPr>
                        <a:t>Incidence of Disconnections for Nonpayment by PEAP Participation, LEAP (by pre-existing arrears), Residential (by pre-existing arrears)</a:t>
                      </a:r>
                      <a:endParaRPr lang="en-US" sz="1800" i="1">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3134593"/>
                  </a:ext>
                </a:extLst>
              </a:tr>
              <a:tr h="812699">
                <a:tc>
                  <a:txBody>
                    <a:bodyPr/>
                    <a:lstStyle/>
                    <a:p>
                      <a:pPr marL="0" marR="0"/>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marL="0" marR="0" algn="ctr"/>
                      <a:r>
                        <a:rPr lang="en-US" sz="1600">
                          <a:effectLst/>
                        </a:rPr>
                        <a:t>PEAP by months of participation</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3">
                  <a:txBody>
                    <a:bodyPr/>
                    <a:lstStyle/>
                    <a:p>
                      <a:pPr marL="0" marR="0" algn="ctr"/>
                      <a:r>
                        <a:rPr lang="en-US" sz="1600">
                          <a:effectLst/>
                        </a:rPr>
                        <a:t>LEAP (by Month 1 arrears)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gridSpan="3">
                  <a:txBody>
                    <a:bodyPr/>
                    <a:lstStyle/>
                    <a:p>
                      <a:pPr marL="0" marR="0" algn="ctr"/>
                      <a:r>
                        <a:rPr lang="en-US" sz="1600">
                          <a:effectLst/>
                        </a:rPr>
                        <a:t>Residential (by Month 1 arrears)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058278"/>
                  </a:ext>
                </a:extLst>
              </a:tr>
              <a:tr h="812699">
                <a:tc>
                  <a:txBody>
                    <a:bodyPr/>
                    <a:lstStyle/>
                    <a:p>
                      <a:pPr marL="0" marR="0"/>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 – 6</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21-24</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$1 - $250</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$251+</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$1 - $250</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$251+</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13860632"/>
                  </a:ext>
                </a:extLst>
              </a:tr>
              <a:tr h="812699">
                <a:tc>
                  <a:txBody>
                    <a:bodyPr/>
                    <a:lstStyle/>
                    <a:p>
                      <a:pPr marL="0" marR="0"/>
                      <a:r>
                        <a:rPr lang="en-US" sz="1600">
                          <a:effectLst/>
                        </a:rPr>
                        <a:t>Average no. of DNPs per account /a/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0.03</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0.003</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0.02</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0.02</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0.03</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0.02</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0.02</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0.02</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4699177"/>
                  </a:ext>
                </a:extLst>
              </a:tr>
              <a:tr h="812699">
                <a:tc>
                  <a:txBody>
                    <a:bodyPr/>
                    <a:lstStyle/>
                    <a:p>
                      <a:pPr marL="0" marR="0"/>
                      <a:r>
                        <a:rPr lang="en-US" sz="1600">
                          <a:effectLst/>
                        </a:rPr>
                        <a:t>Average no. of DNPs per account experiencing a DNP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1.39</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1.23</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1.34</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1.35</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1.36</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1.27</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1.29</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r>
                        <a:rPr lang="en-US" sz="1600">
                          <a:effectLst/>
                        </a:rPr>
                        <a:t>1.36</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31785956"/>
                  </a:ext>
                </a:extLst>
              </a:tr>
              <a:tr h="812699">
                <a:tc gridSpan="9">
                  <a:txBody>
                    <a:bodyPr/>
                    <a:lstStyle/>
                    <a:p>
                      <a:pPr marL="0" marR="0"/>
                      <a:r>
                        <a:rPr lang="en-US" sz="1600">
                          <a:effectLst/>
                        </a:rPr>
                        <a:t>NOTES:</a:t>
                      </a:r>
                    </a:p>
                    <a:p>
                      <a:pPr marL="0" marR="0"/>
                      <a:r>
                        <a:rPr lang="en-US" sz="1600">
                          <a:effectLst/>
                        </a:rPr>
                        <a:t>/a/ Count of accounts as of Month 24. DNP = disconnection for non-payment.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5772886"/>
                  </a:ext>
                </a:extLst>
              </a:tr>
            </a:tbl>
          </a:graphicData>
        </a:graphic>
      </p:graphicFrame>
      <p:sp>
        <p:nvSpPr>
          <p:cNvPr id="6" name="TextBox 5">
            <a:extLst>
              <a:ext uri="{FF2B5EF4-FFF2-40B4-BE49-F238E27FC236}">
                <a16:creationId xmlns:a16="http://schemas.microsoft.com/office/drawing/2014/main" id="{D1769917-9A21-7390-297E-C9D5DA365F5A}"/>
              </a:ext>
            </a:extLst>
          </p:cNvPr>
          <p:cNvSpPr txBox="1"/>
          <p:nvPr/>
        </p:nvSpPr>
        <p:spPr>
          <a:xfrm>
            <a:off x="10532097" y="522343"/>
            <a:ext cx="526428" cy="369332"/>
          </a:xfrm>
          <a:prstGeom prst="rect">
            <a:avLst/>
          </a:prstGeom>
          <a:noFill/>
        </p:spPr>
        <p:txBody>
          <a:bodyPr wrap="square">
            <a:spAutoFit/>
          </a:bodyPr>
          <a:lstStyle/>
          <a:p>
            <a:fld id="{6AFAA6BE-16C4-46C9-8D43-F5BB0B39683B}" type="slidenum">
              <a:rPr lang="en-US" smtClean="0"/>
              <a:pPr/>
              <a:t>87</a:t>
            </a:fld>
            <a:endParaRPr lang="en-US"/>
          </a:p>
        </p:txBody>
      </p:sp>
    </p:spTree>
    <p:extLst>
      <p:ext uri="{BB962C8B-B14F-4D97-AF65-F5344CB8AC3E}">
        <p14:creationId xmlns:p14="http://schemas.microsoft.com/office/powerpoint/2010/main" val="4194294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6BD0-747A-E749-3740-5F8F87CCAB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F9CEE-92EF-D724-3CEF-8EBBC8EECA41}"/>
              </a:ext>
            </a:extLst>
          </p:cNvPr>
          <p:cNvSpPr>
            <a:spLocks noGrp="1"/>
          </p:cNvSpPr>
          <p:nvPr>
            <p:ph idx="1"/>
          </p:nvPr>
        </p:nvSpPr>
        <p:spPr/>
        <p:txBody>
          <a:bodyPr>
            <a:normAutofit/>
          </a:bodyPr>
          <a:lstStyle/>
          <a:p>
            <a:pPr marL="0" indent="0" algn="ctr">
              <a:buNone/>
            </a:pPr>
            <a:endParaRPr lang="en-US" sz="3200"/>
          </a:p>
          <a:p>
            <a:pPr marL="0" indent="0" algn="ctr">
              <a:buNone/>
            </a:pPr>
            <a:r>
              <a:rPr lang="en-US" sz="3200"/>
              <a:t>New Hampshire’s (Eversource) New Start Program (Electricity Assistance Program) (EAP)</a:t>
            </a:r>
          </a:p>
        </p:txBody>
      </p:sp>
      <p:sp>
        <p:nvSpPr>
          <p:cNvPr id="4" name="Slide Number Placeholder 8">
            <a:extLst>
              <a:ext uri="{FF2B5EF4-FFF2-40B4-BE49-F238E27FC236}">
                <a16:creationId xmlns:a16="http://schemas.microsoft.com/office/drawing/2014/main" id="{CE6AB8E8-314D-86C5-D50C-2BA8709F4CAA}"/>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88</a:t>
            </a:fld>
            <a:endParaRPr lang="en-US"/>
          </a:p>
        </p:txBody>
      </p:sp>
    </p:spTree>
    <p:extLst>
      <p:ext uri="{BB962C8B-B14F-4D97-AF65-F5344CB8AC3E}">
        <p14:creationId xmlns:p14="http://schemas.microsoft.com/office/powerpoint/2010/main" val="4099742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3A85A-1538-6B47-B144-6C773326C617}"/>
              </a:ext>
            </a:extLst>
          </p:cNvPr>
          <p:cNvSpPr>
            <a:spLocks noGrp="1"/>
          </p:cNvSpPr>
          <p:nvPr>
            <p:ph type="title"/>
          </p:nvPr>
        </p:nvSpPr>
        <p:spPr>
          <a:xfrm>
            <a:off x="700392" y="484912"/>
            <a:ext cx="9280187" cy="925599"/>
          </a:xfrm>
        </p:spPr>
        <p:txBody>
          <a:bodyPr/>
          <a:lstStyle/>
          <a:p>
            <a:r>
              <a:rPr lang="en-US" sz="3400"/>
              <a:t>Payment Coverage Ratio: Eversource (NH)</a:t>
            </a:r>
          </a:p>
        </p:txBody>
      </p:sp>
      <p:pic>
        <p:nvPicPr>
          <p:cNvPr id="10" name="Picture 9">
            <a:extLst>
              <a:ext uri="{FF2B5EF4-FFF2-40B4-BE49-F238E27FC236}">
                <a16:creationId xmlns:a16="http://schemas.microsoft.com/office/drawing/2014/main" id="{BE31F25F-D18C-7A09-026D-4F74EDA2F2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392" y="1369294"/>
            <a:ext cx="10651922" cy="464880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2" name="Slide Number Placeholder 8">
            <a:extLst>
              <a:ext uri="{FF2B5EF4-FFF2-40B4-BE49-F238E27FC236}">
                <a16:creationId xmlns:a16="http://schemas.microsoft.com/office/drawing/2014/main" id="{7072F9F9-3F0B-0B6A-B16B-A180DA80E80F}"/>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89</a:t>
            </a:fld>
            <a:endParaRPr lang="en-US"/>
          </a:p>
        </p:txBody>
      </p:sp>
    </p:spTree>
    <p:extLst>
      <p:ext uri="{BB962C8B-B14F-4D97-AF65-F5344CB8AC3E}">
        <p14:creationId xmlns:p14="http://schemas.microsoft.com/office/powerpoint/2010/main" val="3046182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32CC-8A62-33D1-C7A3-83320F0524D6}"/>
              </a:ext>
            </a:extLst>
          </p:cNvPr>
          <p:cNvSpPr>
            <a:spLocks noGrp="1"/>
          </p:cNvSpPr>
          <p:nvPr>
            <p:ph type="sldNum" sz="quarter" idx="12"/>
          </p:nvPr>
        </p:nvSpPr>
        <p:spPr/>
        <p:txBody>
          <a:bodyPr/>
          <a:lstStyle/>
          <a:p>
            <a:fld id="{F8978BCC-1D57-4B29-98D6-660AA31E2976}" type="slidenum">
              <a:rPr lang="en-US" smtClean="0"/>
              <a:t>9</a:t>
            </a:fld>
            <a:endParaRPr lang="en-US"/>
          </a:p>
        </p:txBody>
      </p:sp>
      <p:sp>
        <p:nvSpPr>
          <p:cNvPr id="2" name="Title 1">
            <a:extLst>
              <a:ext uri="{FF2B5EF4-FFF2-40B4-BE49-F238E27FC236}">
                <a16:creationId xmlns:a16="http://schemas.microsoft.com/office/drawing/2014/main" id="{5229B2B0-5C87-3283-8930-B9C028ED99DC}"/>
              </a:ext>
            </a:extLst>
          </p:cNvPr>
          <p:cNvSpPr>
            <a:spLocks noGrp="1"/>
          </p:cNvSpPr>
          <p:nvPr>
            <p:ph type="title"/>
          </p:nvPr>
        </p:nvSpPr>
        <p:spPr>
          <a:xfrm>
            <a:off x="737937" y="177234"/>
            <a:ext cx="10515600" cy="1325563"/>
          </a:xfrm>
        </p:spPr>
        <p:txBody>
          <a:bodyPr>
            <a:normAutofit fontScale="90000"/>
          </a:bodyPr>
          <a:lstStyle/>
          <a:p>
            <a:pPr>
              <a:lnSpc>
                <a:spcPct val="100000"/>
              </a:lnSpc>
            </a:pPr>
            <a:br>
              <a:rPr lang="en-US"/>
            </a:br>
            <a:br>
              <a:rPr lang="en-US"/>
            </a:br>
            <a:br>
              <a:rPr lang="en-US"/>
            </a:br>
            <a:r>
              <a:rPr lang="en-US"/>
              <a:t>Presentation #1: </a:t>
            </a:r>
            <a:br>
              <a:rPr lang="en-US"/>
            </a:br>
            <a:r>
              <a:rPr lang="en-US">
                <a:solidFill>
                  <a:schemeClr val="accent2"/>
                </a:solidFill>
                <a:ea typeface="+mj-lt"/>
                <a:cs typeface="+mj-lt"/>
              </a:rPr>
              <a:t>Dr. Sanya Carley &amp; Dr. David </a:t>
            </a:r>
            <a:r>
              <a:rPr lang="en-US" err="1">
                <a:solidFill>
                  <a:schemeClr val="accent2"/>
                </a:solidFill>
                <a:ea typeface="+mj-lt"/>
                <a:cs typeface="+mj-lt"/>
              </a:rPr>
              <a:t>Konisky</a:t>
            </a:r>
            <a:br>
              <a:rPr lang="en-US">
                <a:ea typeface="+mj-lt"/>
                <a:cs typeface="+mj-lt"/>
              </a:rPr>
            </a:br>
            <a:r>
              <a:rPr lang="en-US">
                <a:ea typeface="+mj-lt"/>
                <a:cs typeface="+mj-lt"/>
              </a:rPr>
              <a:t>Energy Justice Lab (Indiana University &amp; University of Pennsylvania)</a:t>
            </a:r>
            <a:endParaRPr lang="en-US"/>
          </a:p>
        </p:txBody>
      </p:sp>
      <p:sp>
        <p:nvSpPr>
          <p:cNvPr id="3" name="Title 1">
            <a:extLst>
              <a:ext uri="{FF2B5EF4-FFF2-40B4-BE49-F238E27FC236}">
                <a16:creationId xmlns:a16="http://schemas.microsoft.com/office/drawing/2014/main" id="{7B1C03A8-7F41-52F2-D2C6-D0307F11C2AF}"/>
              </a:ext>
            </a:extLst>
          </p:cNvPr>
          <p:cNvSpPr txBox="1">
            <a:spLocks/>
          </p:cNvSpPr>
          <p:nvPr/>
        </p:nvSpPr>
        <p:spPr>
          <a:xfrm>
            <a:off x="737937" y="370066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1600" b="1" i="0">
                <a:solidFill>
                  <a:schemeClr val="accent2"/>
                </a:solidFill>
                <a:effectLst/>
                <a:latin typeface="Aptos"/>
                <a:cs typeface="Segoe UI"/>
              </a:rPr>
              <a:t>Sanya Carley is a Presidential Distinguished Professor of Energy Policy and City Planning at the Stuart Weitzman School of Design and the Mark Alan Hughes Faculty Director of the Kleinman Center for Energy Policy at the University of Pennsylvania. She co-directs the Energy Justice Lab and is a University Fellow at Resources for the Future. Her research focuses on energy justice, electricity and transportation markets, and public perceptions of energy infrastructure and technologies.</a:t>
            </a:r>
          </a:p>
          <a:p>
            <a:pPr algn="l"/>
            <a:endParaRPr lang="en-US" sz="1600" b="1" i="0">
              <a:solidFill>
                <a:schemeClr val="accent2"/>
              </a:solidFill>
              <a:effectLst/>
              <a:latin typeface="Aptos"/>
            </a:endParaRPr>
          </a:p>
          <a:p>
            <a:pPr algn="l"/>
            <a:r>
              <a:rPr lang="en-US" sz="1600" b="1" i="0">
                <a:solidFill>
                  <a:schemeClr val="accent2"/>
                </a:solidFill>
                <a:effectLst/>
                <a:latin typeface="Aptos"/>
              </a:rPr>
              <a:t>David M. </a:t>
            </a:r>
            <a:r>
              <a:rPr lang="en-US" sz="1600" b="1" i="0" err="1">
                <a:solidFill>
                  <a:schemeClr val="accent2"/>
                </a:solidFill>
                <a:effectLst/>
                <a:latin typeface="Aptos"/>
              </a:rPr>
              <a:t>Konisky</a:t>
            </a:r>
            <a:r>
              <a:rPr lang="en-US" sz="1600" b="1" i="0">
                <a:solidFill>
                  <a:schemeClr val="accent2"/>
                </a:solidFill>
                <a:effectLst/>
                <a:latin typeface="Aptos"/>
              </a:rPr>
              <a:t> is the Lynton K. Caldwell Professor of Environmental Studies and Associate Dean for Research at the O’Neill School of Public and Environmental Affairs at Indiana University, Bloomington. </a:t>
            </a:r>
            <a:r>
              <a:rPr lang="en-US" sz="1600" b="1" i="0" err="1">
                <a:solidFill>
                  <a:schemeClr val="accent2"/>
                </a:solidFill>
                <a:effectLst/>
                <a:latin typeface="Aptos"/>
              </a:rPr>
              <a:t>Konisky</a:t>
            </a:r>
            <a:r>
              <a:rPr lang="en-US" sz="1600" b="1" i="0">
                <a:solidFill>
                  <a:schemeClr val="accent2"/>
                </a:solidFill>
                <a:effectLst/>
                <a:latin typeface="Aptos"/>
              </a:rPr>
              <a:t> also is the Co-Director of the Energy Justice Lab. His research and teaching focus on environmental policy and politics, the U.S. energy transition, policy implementation, and public opinion.</a:t>
            </a:r>
          </a:p>
          <a:p>
            <a:pPr>
              <a:lnSpc>
                <a:spcPct val="100000"/>
              </a:lnSpc>
            </a:pPr>
            <a:endParaRPr lang="en-US" sz="1600">
              <a:solidFill>
                <a:schemeClr val="accent2"/>
              </a:solidFill>
            </a:endParaRPr>
          </a:p>
        </p:txBody>
      </p:sp>
    </p:spTree>
    <p:extLst>
      <p:ext uri="{BB962C8B-B14F-4D97-AF65-F5344CB8AC3E}">
        <p14:creationId xmlns:p14="http://schemas.microsoft.com/office/powerpoint/2010/main" val="613653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18EB-A0F8-D7C8-0B05-10B7E9D5D4CE}"/>
              </a:ext>
            </a:extLst>
          </p:cNvPr>
          <p:cNvSpPr>
            <a:spLocks noGrp="1"/>
          </p:cNvSpPr>
          <p:nvPr>
            <p:ph type="title"/>
          </p:nvPr>
        </p:nvSpPr>
        <p:spPr/>
        <p:txBody>
          <a:bodyPr>
            <a:normAutofit/>
          </a:bodyPr>
          <a:lstStyle/>
          <a:p>
            <a:pPr marL="0" marR="0">
              <a:spcAft>
                <a:spcPts val="1000"/>
              </a:spcAft>
            </a:pPr>
            <a:r>
              <a:rPr lang="en-US" sz="2400" b="1" i="0">
                <a:effectLst/>
                <a:latin typeface="Times New Roman" panose="02020603050405020304" pitchFamily="18" charset="0"/>
                <a:ea typeface="Calibri" panose="020F0502020204030204" pitchFamily="34" charset="0"/>
                <a:cs typeface="Times New Roman" panose="02020603050405020304" pitchFamily="18" charset="0"/>
              </a:rPr>
              <a:t>Eversource (NH): Days Revenue Outstanding: New Start Participants </a:t>
            </a:r>
            <a:br>
              <a:rPr lang="en-US" sz="2400" i="1">
                <a:effectLst/>
                <a:latin typeface="Times New Roman" panose="02020603050405020304" pitchFamily="18" charset="0"/>
                <a:ea typeface="Calibri" panose="020F0502020204030204" pitchFamily="34" charset="0"/>
                <a:cs typeface="Times New Roman" panose="02020603050405020304" pitchFamily="18" charset="0"/>
              </a:rPr>
            </a:br>
            <a:r>
              <a:rPr lang="en-US" sz="2400" b="1" i="0">
                <a:effectLst/>
                <a:latin typeface="Times New Roman" panose="02020603050405020304" pitchFamily="18" charset="0"/>
                <a:ea typeface="Calibri" panose="020F0502020204030204" pitchFamily="34" charset="0"/>
                <a:cs typeface="Times New Roman" panose="02020603050405020304" pitchFamily="18" charset="0"/>
              </a:rPr>
              <a:t>vs. Hardship Customers not on New Start</a:t>
            </a:r>
            <a:endParaRPr lang="en-US" sz="240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1B2F0A6F-511B-E607-6F84-B38EE2B0CEA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9291" y="1587260"/>
            <a:ext cx="10187796" cy="468353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3" name="Slide Number Placeholder 8">
            <a:extLst>
              <a:ext uri="{FF2B5EF4-FFF2-40B4-BE49-F238E27FC236}">
                <a16:creationId xmlns:a16="http://schemas.microsoft.com/office/drawing/2014/main" id="{BB42BA07-EBB9-00A1-3158-D941B9A97908}"/>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90</a:t>
            </a:fld>
            <a:endParaRPr lang="en-US"/>
          </a:p>
        </p:txBody>
      </p:sp>
    </p:spTree>
    <p:extLst>
      <p:ext uri="{BB962C8B-B14F-4D97-AF65-F5344CB8AC3E}">
        <p14:creationId xmlns:p14="http://schemas.microsoft.com/office/powerpoint/2010/main" val="801674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2355-4836-D26B-2A5D-3A7F30712736}"/>
              </a:ext>
            </a:extLst>
          </p:cNvPr>
          <p:cNvSpPr>
            <a:spLocks noGrp="1"/>
          </p:cNvSpPr>
          <p:nvPr>
            <p:ph type="title"/>
          </p:nvPr>
        </p:nvSpPr>
        <p:spPr/>
        <p:txBody>
          <a:bodyPr/>
          <a:lstStyle/>
          <a:p>
            <a:r>
              <a:rPr lang="en-US"/>
              <a:t>Wisconsin Electric Power Co. LIFT</a:t>
            </a:r>
            <a:br>
              <a:rPr lang="en-US"/>
            </a:br>
            <a:r>
              <a:rPr lang="en-US"/>
              <a:t>(Low-Income Forgiveness Tool)</a:t>
            </a:r>
          </a:p>
        </p:txBody>
      </p:sp>
      <p:sp>
        <p:nvSpPr>
          <p:cNvPr id="3" name="Content Placeholder 2">
            <a:extLst>
              <a:ext uri="{FF2B5EF4-FFF2-40B4-BE49-F238E27FC236}">
                <a16:creationId xmlns:a16="http://schemas.microsoft.com/office/drawing/2014/main" id="{E8B49681-A55C-435D-74AA-553C1425BF66}"/>
              </a:ext>
            </a:extLst>
          </p:cNvPr>
          <p:cNvSpPr>
            <a:spLocks noGrp="1"/>
          </p:cNvSpPr>
          <p:nvPr>
            <p:ph idx="1"/>
          </p:nvPr>
        </p:nvSpPr>
        <p:spPr/>
        <p:txBody>
          <a:bodyPr>
            <a:normAutofit fontScale="92500"/>
          </a:bodyPr>
          <a:lstStyle/>
          <a:p>
            <a:pPr lvl="1" indent="0">
              <a:lnSpc>
                <a:spcPct val="114000"/>
              </a:lnSpc>
              <a:spcBef>
                <a:spcPts val="600"/>
              </a:spcBef>
              <a:spcAft>
                <a:spcPts val="1200"/>
              </a:spcAft>
              <a:buNone/>
            </a:pPr>
            <a:r>
              <a:rPr lang="en-US" sz="2600">
                <a:effectLst/>
                <a:latin typeface="Times New Roman" panose="02020603050405020304" pitchFamily="18" charset="0"/>
                <a:ea typeface="Calibri" panose="020F0502020204030204" pitchFamily="34" charset="0"/>
                <a:cs typeface="Times New Roman" panose="02020603050405020304" pitchFamily="18" charset="0"/>
              </a:rPr>
              <a:t>“The LIFT program has resulted in the collection of over $13 million in customers payments of arrears balances that likely would not have been recovered and would have become bad debt.” According to the Wisconsin PSC Staff, “the applicants stated that they believe 100 percent of the LIFT ‘pre-program arrears’ would have been written off over time without the implementation of the LIFT program.”</a:t>
            </a:r>
          </a:p>
          <a:p>
            <a:pPr marL="0" marR="0" indent="0">
              <a:lnSpc>
                <a:spcPct val="115000"/>
              </a:lnSpc>
              <a:spcBef>
                <a:spcPts val="1200"/>
              </a:spcBef>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Pub. Serv. Comm’n of Wis., Docket 5-TU-100, Staff Memorandum at 20 (November 20, 2023)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available at </a:t>
            </a:r>
            <a:r>
              <a:rPr lang="en-US" sz="1800" u="sng">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https://apps.psc.wi.gov/ERF/ERFview/viewdoc.aspx?docid=485457</a:t>
            </a:r>
            <a:r>
              <a:rPr lang="en-US" sz="1800" u="sng">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8">
            <a:extLst>
              <a:ext uri="{FF2B5EF4-FFF2-40B4-BE49-F238E27FC236}">
                <a16:creationId xmlns:a16="http://schemas.microsoft.com/office/drawing/2014/main" id="{0F3C3D77-2D31-5C07-1B49-419488C546BD}"/>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91</a:t>
            </a:fld>
            <a:endParaRPr lang="en-US"/>
          </a:p>
        </p:txBody>
      </p:sp>
    </p:spTree>
    <p:extLst>
      <p:ext uri="{BB962C8B-B14F-4D97-AF65-F5344CB8AC3E}">
        <p14:creationId xmlns:p14="http://schemas.microsoft.com/office/powerpoint/2010/main" val="3739824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55076-5EC2-AF5B-F3C7-1AFECBAD0F2E}"/>
              </a:ext>
            </a:extLst>
          </p:cNvPr>
          <p:cNvSpPr>
            <a:spLocks noGrp="1"/>
          </p:cNvSpPr>
          <p:nvPr>
            <p:ph idx="1"/>
          </p:nvPr>
        </p:nvSpPr>
        <p:spPr/>
        <p:txBody>
          <a:bodyPr>
            <a:normAutofit/>
          </a:bodyPr>
          <a:lstStyle/>
          <a:p>
            <a:pPr marL="0" indent="0" algn="ctr">
              <a:buNone/>
            </a:pPr>
            <a:r>
              <a:rPr lang="en-US" sz="4400"/>
              <a:t>Deferred Payment Arrangements are NOT the answer: they fail more often than they succeed</a:t>
            </a:r>
          </a:p>
        </p:txBody>
      </p:sp>
      <p:sp>
        <p:nvSpPr>
          <p:cNvPr id="4" name="Slide Number Placeholder 8">
            <a:extLst>
              <a:ext uri="{FF2B5EF4-FFF2-40B4-BE49-F238E27FC236}">
                <a16:creationId xmlns:a16="http://schemas.microsoft.com/office/drawing/2014/main" id="{9C206EEC-9209-6DCA-4E92-8696D2679F94}"/>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92</a:t>
            </a:fld>
            <a:endParaRPr lang="en-US"/>
          </a:p>
        </p:txBody>
      </p:sp>
    </p:spTree>
    <p:extLst>
      <p:ext uri="{BB962C8B-B14F-4D97-AF65-F5344CB8AC3E}">
        <p14:creationId xmlns:p14="http://schemas.microsoft.com/office/powerpoint/2010/main" val="36670924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00C5-AB67-29D5-905C-C1CEC99F7926}"/>
              </a:ext>
            </a:extLst>
          </p:cNvPr>
          <p:cNvSpPr>
            <a:spLocks noGrp="1"/>
          </p:cNvSpPr>
          <p:nvPr>
            <p:ph type="title"/>
          </p:nvPr>
        </p:nvSpPr>
        <p:spPr/>
        <p:txBody>
          <a:bodyPr/>
          <a:lstStyle/>
          <a:p>
            <a:r>
              <a:rPr lang="en-US"/>
              <a:t>Success of Deferred Payment Plans: Duquesne Light</a:t>
            </a:r>
          </a:p>
        </p:txBody>
      </p:sp>
      <p:graphicFrame>
        <p:nvGraphicFramePr>
          <p:cNvPr id="4" name="Content Placeholder 3">
            <a:extLst>
              <a:ext uri="{FF2B5EF4-FFF2-40B4-BE49-F238E27FC236}">
                <a16:creationId xmlns:a16="http://schemas.microsoft.com/office/drawing/2014/main" id="{C137EF4F-9D4D-66EA-DFF9-FA71E91FD4CC}"/>
              </a:ext>
            </a:extLst>
          </p:cNvPr>
          <p:cNvGraphicFramePr>
            <a:graphicFrameLocks noGrp="1"/>
          </p:cNvGraphicFramePr>
          <p:nvPr>
            <p:ph idx="1"/>
          </p:nvPr>
        </p:nvGraphicFramePr>
        <p:xfrm>
          <a:off x="838200" y="1950720"/>
          <a:ext cx="10297159" cy="4348483"/>
        </p:xfrm>
        <a:graphic>
          <a:graphicData uri="http://schemas.openxmlformats.org/drawingml/2006/table">
            <a:tbl>
              <a:tblPr firstRow="1" firstCol="1" bandRow="1">
                <a:tableStyleId>{5C22544A-7EE6-4342-B048-85BDC9FD1C3A}</a:tableStyleId>
              </a:tblPr>
              <a:tblGrid>
                <a:gridCol w="5316307">
                  <a:extLst>
                    <a:ext uri="{9D8B030D-6E8A-4147-A177-3AD203B41FA5}">
                      <a16:colId xmlns:a16="http://schemas.microsoft.com/office/drawing/2014/main" val="1867000287"/>
                    </a:ext>
                  </a:extLst>
                </a:gridCol>
                <a:gridCol w="1244621">
                  <a:extLst>
                    <a:ext uri="{9D8B030D-6E8A-4147-A177-3AD203B41FA5}">
                      <a16:colId xmlns:a16="http://schemas.microsoft.com/office/drawing/2014/main" val="2875334028"/>
                    </a:ext>
                  </a:extLst>
                </a:gridCol>
                <a:gridCol w="1245805">
                  <a:extLst>
                    <a:ext uri="{9D8B030D-6E8A-4147-A177-3AD203B41FA5}">
                      <a16:colId xmlns:a16="http://schemas.microsoft.com/office/drawing/2014/main" val="3914722366"/>
                    </a:ext>
                  </a:extLst>
                </a:gridCol>
                <a:gridCol w="1244621">
                  <a:extLst>
                    <a:ext uri="{9D8B030D-6E8A-4147-A177-3AD203B41FA5}">
                      <a16:colId xmlns:a16="http://schemas.microsoft.com/office/drawing/2014/main" val="2894374777"/>
                    </a:ext>
                  </a:extLst>
                </a:gridCol>
                <a:gridCol w="1245805">
                  <a:extLst>
                    <a:ext uri="{9D8B030D-6E8A-4147-A177-3AD203B41FA5}">
                      <a16:colId xmlns:a16="http://schemas.microsoft.com/office/drawing/2014/main" val="488503865"/>
                    </a:ext>
                  </a:extLst>
                </a:gridCol>
              </a:tblGrid>
              <a:tr h="1456636">
                <a:tc gridSpan="5">
                  <a:txBody>
                    <a:bodyPr/>
                    <a:lstStyle/>
                    <a:p>
                      <a:pPr marL="0" marR="0" algn="ctr">
                        <a:lnSpc>
                          <a:spcPct val="115000"/>
                        </a:lnSpc>
                        <a:spcAft>
                          <a:spcPts val="800"/>
                        </a:spcAft>
                      </a:pPr>
                      <a:r>
                        <a:rPr lang="en-US" sz="2000" kern="100">
                          <a:effectLst/>
                        </a:rPr>
                        <a:t>Number of New Deferred Payment Arrangements, Defaulted Payment Arrangements (Confirmed Low-Income Customers)</a:t>
                      </a:r>
                    </a:p>
                    <a:p>
                      <a:pPr marL="0" marR="0" algn="ctr">
                        <a:lnSpc>
                          <a:spcPct val="115000"/>
                        </a:lnSpc>
                        <a:spcAft>
                          <a:spcPts val="800"/>
                        </a:spcAft>
                      </a:pPr>
                      <a:r>
                        <a:rPr lang="en-US" sz="2000" kern="100">
                          <a:effectLst/>
                        </a:rPr>
                        <a:t>(Duquesne) (Feb. 2021 – March 2024)</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7399661"/>
                  </a:ext>
                </a:extLst>
              </a:tr>
              <a:tr h="963949">
                <a:tc>
                  <a:txBody>
                    <a:bodyPr/>
                    <a:lstStyle/>
                    <a:p>
                      <a:pPr marL="0" marR="0" algn="ctr">
                        <a:lnSpc>
                          <a:spcPct val="115000"/>
                        </a:lnSpc>
                        <a:spcAft>
                          <a:spcPts val="800"/>
                        </a:spcAft>
                      </a:pPr>
                      <a:r>
                        <a:rPr lang="en-US" sz="2000" kern="100">
                          <a:effectLst/>
                        </a:rPr>
                        <a:t>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Feb. – Dec. 2021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Jan – Dec 2022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Jan. – Dec. 2023</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Jan. – Mar. 2024</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9125871"/>
                  </a:ext>
                </a:extLst>
              </a:tr>
              <a:tr h="963949">
                <a:tc>
                  <a:txBody>
                    <a:bodyPr/>
                    <a:lstStyle/>
                    <a:p>
                      <a:pPr marL="0" marR="0">
                        <a:lnSpc>
                          <a:spcPct val="115000"/>
                        </a:lnSpc>
                        <a:spcAft>
                          <a:spcPts val="800"/>
                        </a:spcAft>
                      </a:pPr>
                      <a:r>
                        <a:rPr lang="en-US" sz="2000" kern="100">
                          <a:effectLst/>
                        </a:rPr>
                        <a:t>Number of New Payment Arrangements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7,078</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5,357</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8,395</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1,203</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4400035"/>
                  </a:ext>
                </a:extLst>
              </a:tr>
              <a:tr h="963949">
                <a:tc>
                  <a:txBody>
                    <a:bodyPr/>
                    <a:lstStyle/>
                    <a:p>
                      <a:pPr marL="0" marR="0">
                        <a:lnSpc>
                          <a:spcPct val="115000"/>
                        </a:lnSpc>
                        <a:spcAft>
                          <a:spcPts val="800"/>
                        </a:spcAft>
                      </a:pPr>
                      <a:r>
                        <a:rPr lang="en-US" sz="2000" kern="100">
                          <a:effectLst/>
                        </a:rPr>
                        <a:t>Number of Defaulted Payment Arrangements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4,142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4,051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5,057</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000" kern="100">
                          <a:effectLst/>
                        </a:rPr>
                        <a:t>1,112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4314032"/>
                  </a:ext>
                </a:extLst>
              </a:tr>
            </a:tbl>
          </a:graphicData>
        </a:graphic>
      </p:graphicFrame>
      <p:sp>
        <p:nvSpPr>
          <p:cNvPr id="3" name="Slide Number Placeholder 8">
            <a:extLst>
              <a:ext uri="{FF2B5EF4-FFF2-40B4-BE49-F238E27FC236}">
                <a16:creationId xmlns:a16="http://schemas.microsoft.com/office/drawing/2014/main" id="{71D02ED4-C8A1-8E98-CFCF-6BBFCE02A0B1}"/>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93</a:t>
            </a:fld>
            <a:endParaRPr lang="en-US"/>
          </a:p>
        </p:txBody>
      </p:sp>
    </p:spTree>
    <p:extLst>
      <p:ext uri="{BB962C8B-B14F-4D97-AF65-F5344CB8AC3E}">
        <p14:creationId xmlns:p14="http://schemas.microsoft.com/office/powerpoint/2010/main" val="3255716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B64E-7EDE-3171-778D-66C708BAB54E}"/>
              </a:ext>
            </a:extLst>
          </p:cNvPr>
          <p:cNvSpPr>
            <a:spLocks noGrp="1"/>
          </p:cNvSpPr>
          <p:nvPr>
            <p:ph type="title"/>
          </p:nvPr>
        </p:nvSpPr>
        <p:spPr/>
        <p:txBody>
          <a:bodyPr/>
          <a:lstStyle/>
          <a:p>
            <a:r>
              <a:rPr lang="en-US"/>
              <a:t>Success of Deferred Payment Plans: </a:t>
            </a:r>
            <a:br>
              <a:rPr lang="en-US"/>
            </a:br>
            <a:r>
              <a:rPr lang="en-US"/>
              <a:t>PECO (gas)</a:t>
            </a:r>
          </a:p>
        </p:txBody>
      </p:sp>
      <p:graphicFrame>
        <p:nvGraphicFramePr>
          <p:cNvPr id="4" name="Content Placeholder 3">
            <a:extLst>
              <a:ext uri="{FF2B5EF4-FFF2-40B4-BE49-F238E27FC236}">
                <a16:creationId xmlns:a16="http://schemas.microsoft.com/office/drawing/2014/main" id="{E205720F-E122-9311-72E7-A3518D81B091}"/>
              </a:ext>
            </a:extLst>
          </p:cNvPr>
          <p:cNvGraphicFramePr>
            <a:graphicFrameLocks noGrp="1"/>
          </p:cNvGraphicFramePr>
          <p:nvPr>
            <p:ph idx="1"/>
          </p:nvPr>
        </p:nvGraphicFramePr>
        <p:xfrm>
          <a:off x="1190625" y="2019300"/>
          <a:ext cx="10163172" cy="4400550"/>
        </p:xfrm>
        <a:graphic>
          <a:graphicData uri="http://schemas.openxmlformats.org/drawingml/2006/table">
            <a:tbl>
              <a:tblPr firstRow="1" firstCol="1" bandRow="1">
                <a:tableStyleId>{5C22544A-7EE6-4342-B048-85BDC9FD1C3A}</a:tableStyleId>
              </a:tblPr>
              <a:tblGrid>
                <a:gridCol w="2540793">
                  <a:extLst>
                    <a:ext uri="{9D8B030D-6E8A-4147-A177-3AD203B41FA5}">
                      <a16:colId xmlns:a16="http://schemas.microsoft.com/office/drawing/2014/main" val="1814561318"/>
                    </a:ext>
                  </a:extLst>
                </a:gridCol>
                <a:gridCol w="2540793">
                  <a:extLst>
                    <a:ext uri="{9D8B030D-6E8A-4147-A177-3AD203B41FA5}">
                      <a16:colId xmlns:a16="http://schemas.microsoft.com/office/drawing/2014/main" val="2362974675"/>
                    </a:ext>
                  </a:extLst>
                </a:gridCol>
                <a:gridCol w="2540793">
                  <a:extLst>
                    <a:ext uri="{9D8B030D-6E8A-4147-A177-3AD203B41FA5}">
                      <a16:colId xmlns:a16="http://schemas.microsoft.com/office/drawing/2014/main" val="2840695857"/>
                    </a:ext>
                  </a:extLst>
                </a:gridCol>
                <a:gridCol w="2540793">
                  <a:extLst>
                    <a:ext uri="{9D8B030D-6E8A-4147-A177-3AD203B41FA5}">
                      <a16:colId xmlns:a16="http://schemas.microsoft.com/office/drawing/2014/main" val="2107511625"/>
                    </a:ext>
                  </a:extLst>
                </a:gridCol>
              </a:tblGrid>
              <a:tr h="2235353">
                <a:tc gridSpan="4">
                  <a:txBody>
                    <a:bodyPr/>
                    <a:lstStyle/>
                    <a:p>
                      <a:pPr marL="0" marR="0" algn="ctr">
                        <a:lnSpc>
                          <a:spcPct val="115000"/>
                        </a:lnSpc>
                        <a:spcAft>
                          <a:spcPts val="800"/>
                        </a:spcAft>
                      </a:pPr>
                      <a:r>
                        <a:rPr lang="en-US" sz="2400" kern="100">
                          <a:effectLst/>
                        </a:rPr>
                        <a:t>Number of Confirmed Low-Income Customers Newly Entering Payment Arrangement and Number of Payment-Troubled Customers </a:t>
                      </a:r>
                    </a:p>
                    <a:p>
                      <a:pPr marL="0" marR="0" algn="ctr">
                        <a:lnSpc>
                          <a:spcPct val="115000"/>
                        </a:lnSpc>
                        <a:spcAft>
                          <a:spcPts val="800"/>
                        </a:spcAft>
                      </a:pPr>
                      <a:r>
                        <a:rPr lang="en-US" sz="2400" kern="100">
                          <a:effectLst/>
                        </a:rPr>
                        <a:t>(Confirmed Low-Income Customers)</a:t>
                      </a:r>
                    </a:p>
                    <a:p>
                      <a:pPr marL="0" marR="0" algn="ctr">
                        <a:lnSpc>
                          <a:spcPct val="115000"/>
                        </a:lnSpc>
                        <a:spcAft>
                          <a:spcPts val="800"/>
                        </a:spcAft>
                      </a:pPr>
                      <a:r>
                        <a:rPr lang="en-US" sz="2400" kern="100">
                          <a:effectLst/>
                        </a:rPr>
                        <a:t>(PECO (Gas) (2022 – 2024)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6780970"/>
                  </a:ext>
                </a:extLst>
              </a:tr>
              <a:tr h="447440">
                <a:tc gridSpan="2">
                  <a:txBody>
                    <a:bodyPr/>
                    <a:lstStyle/>
                    <a:p>
                      <a:pPr marL="0" marR="0" algn="ctr">
                        <a:lnSpc>
                          <a:spcPct val="115000"/>
                        </a:lnSpc>
                        <a:spcAft>
                          <a:spcPts val="800"/>
                        </a:spcAft>
                      </a:pPr>
                      <a:r>
                        <a:rPr lang="en-US" sz="2400" b="0" kern="0">
                          <a:solidFill>
                            <a:schemeClr val="bg1"/>
                          </a:solidFill>
                          <a:effectLst/>
                        </a:rPr>
                        <a:t>Feb 2022 –Jan 2023</a:t>
                      </a:r>
                      <a:endParaRPr lang="en-US" sz="2400" b="0" kern="100">
                        <a:solidFill>
                          <a:schemeClr val="bg1"/>
                        </a:solidFill>
                        <a:effectLst/>
                        <a:latin typeface="Aptos" panose="020B0004020202020204" pitchFamily="34" charset="0"/>
                        <a:cs typeface="Times New Roman" panose="02020603050405020304" pitchFamily="18" charset="0"/>
                      </a:endParaRPr>
                    </a:p>
                  </a:txBody>
                  <a:tcPr marL="68580" marR="68580" marT="0" marB="0" anchor="ctr">
                    <a:solidFill>
                      <a:schemeClr val="tx1">
                        <a:lumMod val="95000"/>
                      </a:schemeClr>
                    </a:solidFill>
                  </a:tcPr>
                </a:tc>
                <a:tc hMerge="1">
                  <a:txBody>
                    <a:bodyPr/>
                    <a:lstStyle/>
                    <a:p>
                      <a:endParaRPr lang="en-US"/>
                    </a:p>
                  </a:txBody>
                  <a:tcPr/>
                </a:tc>
                <a:tc gridSpan="2">
                  <a:txBody>
                    <a:bodyPr/>
                    <a:lstStyle/>
                    <a:p>
                      <a:pPr marL="0" marR="0" algn="ctr">
                        <a:lnSpc>
                          <a:spcPct val="115000"/>
                        </a:lnSpc>
                        <a:spcAft>
                          <a:spcPts val="800"/>
                        </a:spcAft>
                      </a:pPr>
                      <a:r>
                        <a:rPr lang="en-US" sz="2400" kern="0">
                          <a:effectLst/>
                        </a:rPr>
                        <a:t>Feb 2023 – Jan 2024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85000"/>
                      </a:schemeClr>
                    </a:solidFill>
                  </a:tcPr>
                </a:tc>
                <a:tc hMerge="1">
                  <a:txBody>
                    <a:bodyPr/>
                    <a:lstStyle/>
                    <a:p>
                      <a:endParaRPr lang="en-US"/>
                    </a:p>
                  </a:txBody>
                  <a:tcPr/>
                </a:tc>
                <a:extLst>
                  <a:ext uri="{0D108BD9-81ED-4DB2-BD59-A6C34878D82A}">
                    <a16:rowId xmlns:a16="http://schemas.microsoft.com/office/drawing/2014/main" val="2588578579"/>
                  </a:ext>
                </a:extLst>
              </a:tr>
              <a:tr h="1270317">
                <a:tc>
                  <a:txBody>
                    <a:bodyPr/>
                    <a:lstStyle/>
                    <a:p>
                      <a:pPr marL="0" marR="0" algn="ctr">
                        <a:lnSpc>
                          <a:spcPct val="115000"/>
                        </a:lnSpc>
                        <a:spcAft>
                          <a:spcPts val="800"/>
                        </a:spcAft>
                      </a:pPr>
                      <a:r>
                        <a:rPr lang="en-US" sz="2400" b="0" kern="100">
                          <a:solidFill>
                            <a:schemeClr val="bg1"/>
                          </a:solidFill>
                          <a:effectLst/>
                        </a:rPr>
                        <a:t>On Arrangement</a:t>
                      </a:r>
                      <a:endParaRPr lang="en-US" sz="2400" b="0" kern="100">
                        <a:solidFill>
                          <a:schemeClr val="bg1"/>
                        </a:solidFill>
                        <a:effectLst/>
                        <a:latin typeface="Aptos" panose="020B0004020202020204" pitchFamily="34" charset="0"/>
                        <a:cs typeface="Times New Roman" panose="02020603050405020304" pitchFamily="18" charset="0"/>
                      </a:endParaRPr>
                    </a:p>
                  </a:txBody>
                  <a:tcPr marL="68580" marR="68580" marT="0" marB="0" anchor="ctr">
                    <a:solidFill>
                      <a:schemeClr val="tx1">
                        <a:lumMod val="95000"/>
                      </a:schemeClr>
                    </a:solidFill>
                  </a:tcPr>
                </a:tc>
                <a:tc>
                  <a:txBody>
                    <a:bodyPr/>
                    <a:lstStyle/>
                    <a:p>
                      <a:pPr marL="0" marR="0" algn="ctr">
                        <a:lnSpc>
                          <a:spcPct val="115000"/>
                        </a:lnSpc>
                        <a:spcAft>
                          <a:spcPts val="800"/>
                        </a:spcAft>
                      </a:pPr>
                      <a:r>
                        <a:rPr lang="en-US" sz="2400" b="0" kern="100">
                          <a:solidFill>
                            <a:schemeClr val="bg1"/>
                          </a:solidFill>
                          <a:effectLst/>
                        </a:rPr>
                        <a:t>Payment Troubled</a:t>
                      </a:r>
                      <a:endParaRPr lang="en-US" sz="2400" b="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95000"/>
                      </a:schemeClr>
                    </a:solidFill>
                  </a:tcPr>
                </a:tc>
                <a:tc>
                  <a:txBody>
                    <a:bodyPr/>
                    <a:lstStyle/>
                    <a:p>
                      <a:pPr marL="0" marR="0" algn="ctr">
                        <a:lnSpc>
                          <a:spcPct val="115000"/>
                        </a:lnSpc>
                        <a:spcAft>
                          <a:spcPts val="800"/>
                        </a:spcAft>
                      </a:pPr>
                      <a:r>
                        <a:rPr lang="en-US" sz="2400" kern="100">
                          <a:effectLst/>
                        </a:rPr>
                        <a:t>On Arrangement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85000"/>
                      </a:schemeClr>
                    </a:solidFill>
                  </a:tcPr>
                </a:tc>
                <a:tc>
                  <a:txBody>
                    <a:bodyPr/>
                    <a:lstStyle/>
                    <a:p>
                      <a:pPr marL="0" marR="0" algn="ctr">
                        <a:lnSpc>
                          <a:spcPct val="115000"/>
                        </a:lnSpc>
                        <a:spcAft>
                          <a:spcPts val="800"/>
                        </a:spcAft>
                      </a:pPr>
                      <a:r>
                        <a:rPr lang="en-US" sz="2400" kern="100">
                          <a:effectLst/>
                        </a:rPr>
                        <a:t>Payment Troubled</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85000"/>
                      </a:schemeClr>
                    </a:solidFill>
                  </a:tcPr>
                </a:tc>
                <a:extLst>
                  <a:ext uri="{0D108BD9-81ED-4DB2-BD59-A6C34878D82A}">
                    <a16:rowId xmlns:a16="http://schemas.microsoft.com/office/drawing/2014/main" val="3308942911"/>
                  </a:ext>
                </a:extLst>
              </a:tr>
              <a:tr h="447440">
                <a:tc>
                  <a:txBody>
                    <a:bodyPr/>
                    <a:lstStyle/>
                    <a:p>
                      <a:pPr marL="0" marR="0" algn="ctr">
                        <a:lnSpc>
                          <a:spcPct val="115000"/>
                        </a:lnSpc>
                        <a:spcAft>
                          <a:spcPts val="800"/>
                        </a:spcAft>
                      </a:pPr>
                      <a:r>
                        <a:rPr lang="en-US" sz="2400" b="0" kern="0">
                          <a:solidFill>
                            <a:schemeClr val="bg1"/>
                          </a:solidFill>
                          <a:effectLst/>
                        </a:rPr>
                        <a:t>4,304</a:t>
                      </a:r>
                      <a:endParaRPr lang="en-US" sz="2400" b="0" kern="100">
                        <a:solidFill>
                          <a:schemeClr val="bg1"/>
                        </a:solidFill>
                        <a:effectLst/>
                        <a:latin typeface="Aptos" panose="020B0004020202020204" pitchFamily="34" charset="0"/>
                        <a:cs typeface="Times New Roman" panose="02020603050405020304" pitchFamily="18" charset="0"/>
                      </a:endParaRPr>
                    </a:p>
                  </a:txBody>
                  <a:tcPr marL="68580" marR="68580" marT="0" marB="0" anchor="ctr">
                    <a:solidFill>
                      <a:schemeClr val="tx1">
                        <a:lumMod val="95000"/>
                      </a:schemeClr>
                    </a:solidFill>
                  </a:tcPr>
                </a:tc>
                <a:tc>
                  <a:txBody>
                    <a:bodyPr/>
                    <a:lstStyle/>
                    <a:p>
                      <a:pPr marL="0" marR="0" algn="ctr">
                        <a:lnSpc>
                          <a:spcPct val="115000"/>
                        </a:lnSpc>
                        <a:spcAft>
                          <a:spcPts val="800"/>
                        </a:spcAft>
                      </a:pPr>
                      <a:r>
                        <a:rPr lang="en-US" sz="2400" b="0" kern="0">
                          <a:solidFill>
                            <a:schemeClr val="bg1"/>
                          </a:solidFill>
                          <a:effectLst/>
                        </a:rPr>
                        <a:t>1,934</a:t>
                      </a:r>
                      <a:endParaRPr lang="en-US" sz="2400" b="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95000"/>
                      </a:schemeClr>
                    </a:solidFill>
                  </a:tcPr>
                </a:tc>
                <a:tc>
                  <a:txBody>
                    <a:bodyPr/>
                    <a:lstStyle/>
                    <a:p>
                      <a:pPr marL="0" marR="0" algn="ctr">
                        <a:lnSpc>
                          <a:spcPct val="115000"/>
                        </a:lnSpc>
                        <a:spcAft>
                          <a:spcPts val="800"/>
                        </a:spcAft>
                      </a:pPr>
                      <a:r>
                        <a:rPr lang="en-US" sz="2400" kern="0">
                          <a:effectLst/>
                        </a:rPr>
                        <a:t>4,675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85000"/>
                      </a:schemeClr>
                    </a:solidFill>
                  </a:tcPr>
                </a:tc>
                <a:tc>
                  <a:txBody>
                    <a:bodyPr/>
                    <a:lstStyle/>
                    <a:p>
                      <a:pPr marL="0" marR="0" algn="ctr">
                        <a:lnSpc>
                          <a:spcPct val="115000"/>
                        </a:lnSpc>
                        <a:spcAft>
                          <a:spcPts val="800"/>
                        </a:spcAft>
                      </a:pPr>
                      <a:r>
                        <a:rPr lang="en-US" sz="2400" kern="0">
                          <a:effectLst/>
                        </a:rPr>
                        <a:t>2,682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chemeClr val="tx1">
                        <a:lumMod val="85000"/>
                      </a:schemeClr>
                    </a:solidFill>
                  </a:tcPr>
                </a:tc>
                <a:extLst>
                  <a:ext uri="{0D108BD9-81ED-4DB2-BD59-A6C34878D82A}">
                    <a16:rowId xmlns:a16="http://schemas.microsoft.com/office/drawing/2014/main" val="4272587667"/>
                  </a:ext>
                </a:extLst>
              </a:tr>
            </a:tbl>
          </a:graphicData>
        </a:graphic>
      </p:graphicFrame>
      <p:sp>
        <p:nvSpPr>
          <p:cNvPr id="5" name="Rectangle 1">
            <a:extLst>
              <a:ext uri="{FF2B5EF4-FFF2-40B4-BE49-F238E27FC236}">
                <a16:creationId xmlns:a16="http://schemas.microsoft.com/office/drawing/2014/main" id="{F5EA0188-360C-6A99-E6D5-9CD608B5BF1F}"/>
              </a:ext>
            </a:extLst>
          </p:cNvPr>
          <p:cNvSpPr>
            <a:spLocks noChangeArrowheads="1"/>
          </p:cNvSpPr>
          <p:nvPr/>
        </p:nvSpPr>
        <p:spPr bwMode="auto">
          <a:xfrm flipV="1">
            <a:off x="194815" y="2877868"/>
            <a:ext cx="149832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8">
            <a:extLst>
              <a:ext uri="{FF2B5EF4-FFF2-40B4-BE49-F238E27FC236}">
                <a16:creationId xmlns:a16="http://schemas.microsoft.com/office/drawing/2014/main" id="{5DB3311B-F488-9844-46D9-8ABF621A98FF}"/>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94</a:t>
            </a:fld>
            <a:endParaRPr lang="en-US"/>
          </a:p>
        </p:txBody>
      </p:sp>
    </p:spTree>
    <p:extLst>
      <p:ext uri="{BB962C8B-B14F-4D97-AF65-F5344CB8AC3E}">
        <p14:creationId xmlns:p14="http://schemas.microsoft.com/office/powerpoint/2010/main" val="25790304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B09A-F7CB-6DD9-EFEE-08D7B3B85E0E}"/>
              </a:ext>
            </a:extLst>
          </p:cNvPr>
          <p:cNvSpPr>
            <a:spLocks noGrp="1"/>
          </p:cNvSpPr>
          <p:nvPr>
            <p:ph type="title"/>
          </p:nvPr>
        </p:nvSpPr>
        <p:spPr/>
        <p:txBody>
          <a:bodyPr/>
          <a:lstStyle/>
          <a:p>
            <a:r>
              <a:rPr lang="en-US"/>
              <a:t>Success of Deferred Payment Plans:</a:t>
            </a:r>
            <a:br>
              <a:rPr lang="en-US"/>
            </a:br>
            <a:r>
              <a:rPr lang="en-US"/>
              <a:t>FirstEnergy (PA)</a:t>
            </a:r>
          </a:p>
        </p:txBody>
      </p:sp>
      <p:graphicFrame>
        <p:nvGraphicFramePr>
          <p:cNvPr id="4" name="Content Placeholder 3">
            <a:extLst>
              <a:ext uri="{FF2B5EF4-FFF2-40B4-BE49-F238E27FC236}">
                <a16:creationId xmlns:a16="http://schemas.microsoft.com/office/drawing/2014/main" id="{0C83FD2C-0115-5D63-F607-F855C6363234}"/>
              </a:ext>
            </a:extLst>
          </p:cNvPr>
          <p:cNvGraphicFramePr>
            <a:graphicFrameLocks noGrp="1"/>
          </p:cNvGraphicFramePr>
          <p:nvPr>
            <p:ph idx="1"/>
          </p:nvPr>
        </p:nvGraphicFramePr>
        <p:xfrm>
          <a:off x="838201" y="2119745"/>
          <a:ext cx="10734041" cy="4285537"/>
        </p:xfrm>
        <a:graphic>
          <a:graphicData uri="http://schemas.openxmlformats.org/drawingml/2006/table">
            <a:tbl>
              <a:tblPr firstRow="1" firstCol="1" bandRow="1">
                <a:tableStyleId>{5C22544A-7EE6-4342-B048-85BDC9FD1C3A}</a:tableStyleId>
              </a:tblPr>
              <a:tblGrid>
                <a:gridCol w="5381564">
                  <a:extLst>
                    <a:ext uri="{9D8B030D-6E8A-4147-A177-3AD203B41FA5}">
                      <a16:colId xmlns:a16="http://schemas.microsoft.com/office/drawing/2014/main" val="2781671750"/>
                    </a:ext>
                  </a:extLst>
                </a:gridCol>
                <a:gridCol w="1070253">
                  <a:extLst>
                    <a:ext uri="{9D8B030D-6E8A-4147-A177-3AD203B41FA5}">
                      <a16:colId xmlns:a16="http://schemas.microsoft.com/office/drawing/2014/main" val="34822893"/>
                    </a:ext>
                  </a:extLst>
                </a:gridCol>
                <a:gridCol w="1070253">
                  <a:extLst>
                    <a:ext uri="{9D8B030D-6E8A-4147-A177-3AD203B41FA5}">
                      <a16:colId xmlns:a16="http://schemas.microsoft.com/office/drawing/2014/main" val="3878159139"/>
                    </a:ext>
                  </a:extLst>
                </a:gridCol>
                <a:gridCol w="1070253">
                  <a:extLst>
                    <a:ext uri="{9D8B030D-6E8A-4147-A177-3AD203B41FA5}">
                      <a16:colId xmlns:a16="http://schemas.microsoft.com/office/drawing/2014/main" val="3330552980"/>
                    </a:ext>
                  </a:extLst>
                </a:gridCol>
                <a:gridCol w="1070253">
                  <a:extLst>
                    <a:ext uri="{9D8B030D-6E8A-4147-A177-3AD203B41FA5}">
                      <a16:colId xmlns:a16="http://schemas.microsoft.com/office/drawing/2014/main" val="684853219"/>
                    </a:ext>
                  </a:extLst>
                </a:gridCol>
                <a:gridCol w="1071465">
                  <a:extLst>
                    <a:ext uri="{9D8B030D-6E8A-4147-A177-3AD203B41FA5}">
                      <a16:colId xmlns:a16="http://schemas.microsoft.com/office/drawing/2014/main" val="2752429049"/>
                    </a:ext>
                  </a:extLst>
                </a:gridCol>
              </a:tblGrid>
              <a:tr h="1618218">
                <a:tc gridSpan="6">
                  <a:txBody>
                    <a:bodyPr/>
                    <a:lstStyle/>
                    <a:p>
                      <a:pPr marL="0" marR="0" algn="ctr">
                        <a:lnSpc>
                          <a:spcPct val="115000"/>
                        </a:lnSpc>
                        <a:spcAft>
                          <a:spcPts val="800"/>
                        </a:spcAft>
                      </a:pPr>
                      <a:r>
                        <a:rPr lang="en-US" sz="2400" kern="100">
                          <a:effectLst/>
                        </a:rPr>
                        <a:t>Number of New Deferred Payment Arrangements and Payment-Troubled Customers (Confirmed Low-Income Customers)</a:t>
                      </a:r>
                    </a:p>
                    <a:p>
                      <a:pPr marL="0" marR="0" algn="ctr">
                        <a:lnSpc>
                          <a:spcPct val="115000"/>
                        </a:lnSpc>
                        <a:spcAft>
                          <a:spcPts val="800"/>
                        </a:spcAft>
                      </a:pPr>
                      <a:r>
                        <a:rPr lang="en-US" sz="2400" kern="100">
                          <a:effectLst/>
                        </a:rPr>
                        <a:t>(FirstEnergy) (April. 2021 – March 2024)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3432674"/>
                  </a:ext>
                </a:extLst>
              </a:tr>
              <a:tr h="476077">
                <a:tc>
                  <a:txBody>
                    <a:bodyPr/>
                    <a:lstStyle/>
                    <a:p>
                      <a:pPr marL="0" marR="0" algn="ctr">
                        <a:lnSpc>
                          <a:spcPct val="115000"/>
                        </a:lnSpc>
                        <a:spcAft>
                          <a:spcPts val="800"/>
                        </a:spcAft>
                      </a:pPr>
                      <a:r>
                        <a:rPr lang="en-US" sz="2400" kern="100">
                          <a:effectLst/>
                        </a:rPr>
                        <a:t>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ME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PN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PP</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WP</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FE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8264716"/>
                  </a:ext>
                </a:extLst>
              </a:tr>
              <a:tr h="767420">
                <a:tc>
                  <a:txBody>
                    <a:bodyPr/>
                    <a:lstStyle/>
                    <a:p>
                      <a:pPr marL="0" marR="0">
                        <a:lnSpc>
                          <a:spcPct val="115000"/>
                        </a:lnSpc>
                        <a:spcAft>
                          <a:spcPts val="800"/>
                        </a:spcAft>
                      </a:pPr>
                      <a:r>
                        <a:rPr lang="en-US" sz="2400" kern="100">
                          <a:effectLst/>
                        </a:rPr>
                        <a:t>Avg Monthly Payment Arrangements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612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953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323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904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2,792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8709212"/>
                  </a:ext>
                </a:extLst>
              </a:tr>
              <a:tr h="711911">
                <a:tc>
                  <a:txBody>
                    <a:bodyPr/>
                    <a:lstStyle/>
                    <a:p>
                      <a:pPr marL="0" marR="0">
                        <a:lnSpc>
                          <a:spcPct val="115000"/>
                        </a:lnSpc>
                        <a:spcAft>
                          <a:spcPts val="800"/>
                        </a:spcAft>
                      </a:pPr>
                      <a:r>
                        <a:rPr lang="en-US" sz="2400" kern="100">
                          <a:effectLst/>
                        </a:rPr>
                        <a:t># of New Payment Arrangements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2,696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3,912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1,118</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3,739</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11,465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7097670"/>
                  </a:ext>
                </a:extLst>
              </a:tr>
              <a:tr h="711911">
                <a:tc>
                  <a:txBody>
                    <a:bodyPr/>
                    <a:lstStyle/>
                    <a:p>
                      <a:pPr marL="0" marR="0">
                        <a:lnSpc>
                          <a:spcPct val="115000"/>
                        </a:lnSpc>
                        <a:spcAft>
                          <a:spcPts val="800"/>
                        </a:spcAft>
                      </a:pPr>
                      <a:r>
                        <a:rPr lang="en-US" sz="2400" kern="100">
                          <a:effectLst/>
                        </a:rPr>
                        <a:t># of Payment-Troubled Customers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2,971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3,460</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861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3,556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Aft>
                          <a:spcPts val="800"/>
                        </a:spcAft>
                      </a:pPr>
                      <a:r>
                        <a:rPr lang="en-US" sz="2400" kern="100">
                          <a:effectLst/>
                        </a:rPr>
                        <a:t>10,848</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1029795"/>
                  </a:ext>
                </a:extLst>
              </a:tr>
            </a:tbl>
          </a:graphicData>
        </a:graphic>
      </p:graphicFrame>
      <p:sp>
        <p:nvSpPr>
          <p:cNvPr id="3" name="Slide Number Placeholder 8">
            <a:extLst>
              <a:ext uri="{FF2B5EF4-FFF2-40B4-BE49-F238E27FC236}">
                <a16:creationId xmlns:a16="http://schemas.microsoft.com/office/drawing/2014/main" id="{76F494A8-AA77-9151-145E-B5CDF8A6A729}"/>
              </a:ext>
            </a:extLst>
          </p:cNvPr>
          <p:cNvSpPr>
            <a:spLocks noGrp="1"/>
          </p:cNvSpPr>
          <p:nvPr>
            <p:ph type="sldNum" sz="quarter" idx="12"/>
          </p:nvPr>
        </p:nvSpPr>
        <p:spPr>
          <a:xfrm>
            <a:off x="10352540" y="295729"/>
            <a:ext cx="838199" cy="767687"/>
          </a:xfrm>
        </p:spPr>
        <p:txBody>
          <a:bodyPr/>
          <a:lstStyle/>
          <a:p>
            <a:fld id="{6AFAA6BE-16C4-46C9-8D43-F5BB0B39683B}" type="slidenum">
              <a:rPr lang="en-US" smtClean="0"/>
              <a:t>95</a:t>
            </a:fld>
            <a:endParaRPr lang="en-US"/>
          </a:p>
        </p:txBody>
      </p:sp>
    </p:spTree>
    <p:extLst>
      <p:ext uri="{BB962C8B-B14F-4D97-AF65-F5344CB8AC3E}">
        <p14:creationId xmlns:p14="http://schemas.microsoft.com/office/powerpoint/2010/main" val="24515495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Average DPA Installments:</a:t>
            </a:r>
            <a:br>
              <a:rPr lang="en-US" sz="3200"/>
            </a:br>
            <a:r>
              <a:rPr lang="en-US" sz="3200"/>
              <a:t>Impact on Total Bill (Commonwealth Edison)</a:t>
            </a:r>
          </a:p>
        </p:txBody>
      </p:sp>
      <p:graphicFrame>
        <p:nvGraphicFramePr>
          <p:cNvPr id="4" name="Content Placeholder 3"/>
          <p:cNvGraphicFramePr>
            <a:graphicFrameLocks noGrp="1"/>
          </p:cNvGraphicFramePr>
          <p:nvPr>
            <p:ph idx="1"/>
          </p:nvPr>
        </p:nvGraphicFramePr>
        <p:xfrm>
          <a:off x="1018094" y="1600201"/>
          <a:ext cx="10190375" cy="4621490"/>
        </p:xfrm>
        <a:graphic>
          <a:graphicData uri="http://schemas.openxmlformats.org/drawingml/2006/table">
            <a:tbl>
              <a:tblPr firstRow="1" bandRow="1">
                <a:tableStyleId>{5C22544A-7EE6-4342-B048-85BDC9FD1C3A}</a:tableStyleId>
              </a:tblPr>
              <a:tblGrid>
                <a:gridCol w="3698119">
                  <a:extLst>
                    <a:ext uri="{9D8B030D-6E8A-4147-A177-3AD203B41FA5}">
                      <a16:colId xmlns:a16="http://schemas.microsoft.com/office/drawing/2014/main" val="20000"/>
                    </a:ext>
                  </a:extLst>
                </a:gridCol>
                <a:gridCol w="1623064">
                  <a:extLst>
                    <a:ext uri="{9D8B030D-6E8A-4147-A177-3AD203B41FA5}">
                      <a16:colId xmlns:a16="http://schemas.microsoft.com/office/drawing/2014/main" val="20001"/>
                    </a:ext>
                  </a:extLst>
                </a:gridCol>
                <a:gridCol w="1623064">
                  <a:extLst>
                    <a:ext uri="{9D8B030D-6E8A-4147-A177-3AD203B41FA5}">
                      <a16:colId xmlns:a16="http://schemas.microsoft.com/office/drawing/2014/main" val="20002"/>
                    </a:ext>
                  </a:extLst>
                </a:gridCol>
                <a:gridCol w="1623064">
                  <a:extLst>
                    <a:ext uri="{9D8B030D-6E8A-4147-A177-3AD203B41FA5}">
                      <a16:colId xmlns:a16="http://schemas.microsoft.com/office/drawing/2014/main" val="20003"/>
                    </a:ext>
                  </a:extLst>
                </a:gridCol>
                <a:gridCol w="1623064">
                  <a:extLst>
                    <a:ext uri="{9D8B030D-6E8A-4147-A177-3AD203B41FA5}">
                      <a16:colId xmlns:a16="http://schemas.microsoft.com/office/drawing/2014/main" val="20004"/>
                    </a:ext>
                  </a:extLst>
                </a:gridCol>
              </a:tblGrid>
              <a:tr h="1531767">
                <a:tc rowSpan="2">
                  <a:txBody>
                    <a:bodyPr/>
                    <a:lstStyle/>
                    <a:p>
                      <a:r>
                        <a:rPr lang="en-US"/>
                        <a:t>Commonwealth</a:t>
                      </a:r>
                      <a:r>
                        <a:rPr lang="en-US" baseline="0"/>
                        <a:t> Edison (2017)</a:t>
                      </a:r>
                      <a:endParaRPr lang="en-US"/>
                    </a:p>
                  </a:txBody>
                  <a:tcPr anchor="ctr"/>
                </a:tc>
                <a:tc gridSpan="3">
                  <a:txBody>
                    <a:bodyPr/>
                    <a:lstStyle/>
                    <a:p>
                      <a:pPr algn="ctr"/>
                      <a:r>
                        <a:rPr lang="en-US"/>
                        <a:t>Average</a:t>
                      </a:r>
                      <a:r>
                        <a:rPr lang="en-US" baseline="0"/>
                        <a:t> Monthly Installments</a:t>
                      </a:r>
                    </a:p>
                    <a:p>
                      <a:pPr algn="ctr"/>
                      <a:r>
                        <a:rPr lang="en-US" baseline="0"/>
                        <a:t>(Selected DPA Terms in Months)</a:t>
                      </a:r>
                      <a:endParaRPr lang="en-US"/>
                    </a:p>
                  </a:txBody>
                  <a:tcPr anchor="ctr"/>
                </a:tc>
                <a:tc hMerge="1">
                  <a:txBody>
                    <a:bodyPr/>
                    <a:lstStyle/>
                    <a:p>
                      <a:endParaRPr lang="en-US"/>
                    </a:p>
                  </a:txBody>
                  <a:tcPr/>
                </a:tc>
                <a:tc hMerge="1">
                  <a:txBody>
                    <a:bodyPr/>
                    <a:lstStyle/>
                    <a:p>
                      <a:endParaRPr lang="en-US"/>
                    </a:p>
                  </a:txBody>
                  <a:tcPr/>
                </a:tc>
                <a:tc rowSpan="2">
                  <a:txBody>
                    <a:bodyPr/>
                    <a:lstStyle/>
                    <a:p>
                      <a:pPr algn="ctr"/>
                      <a:r>
                        <a:rPr lang="en-US"/>
                        <a:t>Average Monthly Current Bill by Tariff Type </a:t>
                      </a:r>
                    </a:p>
                  </a:txBody>
                  <a:tcPr/>
                </a:tc>
                <a:extLst>
                  <a:ext uri="{0D108BD9-81ED-4DB2-BD59-A6C34878D82A}">
                    <a16:rowId xmlns:a16="http://schemas.microsoft.com/office/drawing/2014/main" val="10000"/>
                  </a:ext>
                </a:extLst>
              </a:tr>
              <a:tr h="1178283">
                <a:tc vMerge="1">
                  <a:txBody>
                    <a:bodyPr/>
                    <a:lstStyle/>
                    <a:p>
                      <a:endParaRPr lang="en-US"/>
                    </a:p>
                  </a:txBody>
                  <a:tcPr anchor="ctr"/>
                </a:tc>
                <a:tc>
                  <a:txBody>
                    <a:bodyPr/>
                    <a:lstStyle/>
                    <a:p>
                      <a:pPr algn="ctr"/>
                      <a:r>
                        <a:rPr lang="en-US"/>
                        <a:t>2-Month</a:t>
                      </a:r>
                      <a:r>
                        <a:rPr lang="en-US" baseline="0"/>
                        <a:t> DPA</a:t>
                      </a:r>
                      <a:endParaRPr lang="en-US"/>
                    </a:p>
                  </a:txBody>
                  <a:tcPr anchor="ctr"/>
                </a:tc>
                <a:tc>
                  <a:txBody>
                    <a:bodyPr/>
                    <a:lstStyle/>
                    <a:p>
                      <a:pPr algn="ctr"/>
                      <a:r>
                        <a:rPr lang="en-US"/>
                        <a:t>6-Month DPA</a:t>
                      </a:r>
                    </a:p>
                  </a:txBody>
                  <a:tcPr anchor="ctr"/>
                </a:tc>
                <a:tc>
                  <a:txBody>
                    <a:bodyPr/>
                    <a:lstStyle/>
                    <a:p>
                      <a:pPr algn="ctr"/>
                      <a:r>
                        <a:rPr lang="en-US"/>
                        <a:t>12-Month DPA</a:t>
                      </a:r>
                    </a:p>
                  </a:txBody>
                  <a:tcPr anchor="ctr"/>
                </a:tc>
                <a:tc vMerge="1">
                  <a:txBody>
                    <a:bodyPr/>
                    <a:lstStyle/>
                    <a:p>
                      <a:pPr algn="ctr"/>
                      <a:endParaRPr lang="en-US"/>
                    </a:p>
                  </a:txBody>
                  <a:tcPr anchor="ctr"/>
                </a:tc>
                <a:extLst>
                  <a:ext uri="{0D108BD9-81ED-4DB2-BD59-A6C34878D82A}">
                    <a16:rowId xmlns:a16="http://schemas.microsoft.com/office/drawing/2014/main" val="10001"/>
                  </a:ext>
                </a:extLst>
              </a:tr>
              <a:tr h="477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Multi-Family Non-Heating</a:t>
                      </a:r>
                    </a:p>
                  </a:txBody>
                  <a:tcPr anchor="ctr"/>
                </a:tc>
                <a:tc rowSpan="4">
                  <a:txBody>
                    <a:bodyPr/>
                    <a:lstStyle/>
                    <a:p>
                      <a:pPr algn="ctr"/>
                      <a:r>
                        <a:rPr lang="en-US"/>
                        <a:t>$134.41</a:t>
                      </a:r>
                    </a:p>
                  </a:txBody>
                  <a:tcPr anchor="ctr"/>
                </a:tc>
                <a:tc rowSpan="4">
                  <a:txBody>
                    <a:bodyPr/>
                    <a:lstStyle/>
                    <a:p>
                      <a:pPr algn="ctr"/>
                      <a:r>
                        <a:rPr lang="en-US"/>
                        <a:t>$57.16</a:t>
                      </a:r>
                    </a:p>
                  </a:txBody>
                  <a:tcPr anchor="ctr"/>
                </a:tc>
                <a:tc rowSpan="4">
                  <a:txBody>
                    <a:bodyPr/>
                    <a:lstStyle/>
                    <a:p>
                      <a:pPr algn="ctr"/>
                      <a:r>
                        <a:rPr lang="en-US"/>
                        <a:t>$44.45</a:t>
                      </a:r>
                    </a:p>
                  </a:txBody>
                  <a:tcPr anchor="ctr"/>
                </a:tc>
                <a:tc>
                  <a:txBody>
                    <a:bodyPr/>
                    <a:lstStyle/>
                    <a:p>
                      <a:pPr algn="ctr"/>
                      <a:r>
                        <a:rPr lang="en-US"/>
                        <a:t>$52.65</a:t>
                      </a:r>
                    </a:p>
                  </a:txBody>
                  <a:tcPr anchor="ctr"/>
                </a:tc>
                <a:extLst>
                  <a:ext uri="{0D108BD9-81ED-4DB2-BD59-A6C34878D82A}">
                    <a16:rowId xmlns:a16="http://schemas.microsoft.com/office/drawing/2014/main" val="10002"/>
                  </a:ext>
                </a:extLst>
              </a:tr>
              <a:tr h="477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Multi-Family Heating</a:t>
                      </a:r>
                    </a:p>
                  </a:txBody>
                  <a:tcPr anchor="ctr"/>
                </a:tc>
                <a:tc vMerge="1">
                  <a:txBody>
                    <a:bodyPr/>
                    <a:lstStyle/>
                    <a:p>
                      <a:pPr algn="ctr"/>
                      <a:endParaRPr lang="en-US"/>
                    </a:p>
                  </a:txBody>
                  <a:tcPr anchor="ctr"/>
                </a:tc>
                <a:tc vMerge="1">
                  <a:txBody>
                    <a:bodyPr/>
                    <a:lstStyle/>
                    <a:p>
                      <a:pPr algn="ctr"/>
                      <a:endParaRPr lang="en-US"/>
                    </a:p>
                  </a:txBody>
                  <a:tcPr anchor="ctr"/>
                </a:tc>
                <a:tc vMerge="1">
                  <a:txBody>
                    <a:bodyPr/>
                    <a:lstStyle/>
                    <a:p>
                      <a:pPr algn="ctr"/>
                      <a:endParaRPr lang="en-US"/>
                    </a:p>
                  </a:txBody>
                  <a:tcPr anchor="ctr"/>
                </a:tc>
                <a:tc>
                  <a:txBody>
                    <a:bodyPr/>
                    <a:lstStyle/>
                    <a:p>
                      <a:pPr algn="ctr"/>
                      <a:r>
                        <a:rPr lang="en-US"/>
                        <a:t>$93.69</a:t>
                      </a:r>
                    </a:p>
                  </a:txBody>
                  <a:tcPr anchor="ctr"/>
                </a:tc>
                <a:extLst>
                  <a:ext uri="{0D108BD9-81ED-4DB2-BD59-A6C34878D82A}">
                    <a16:rowId xmlns:a16="http://schemas.microsoft.com/office/drawing/2014/main" val="10003"/>
                  </a:ext>
                </a:extLst>
              </a:tr>
              <a:tr h="477860">
                <a:tc>
                  <a:txBody>
                    <a:bodyPr/>
                    <a:lstStyle/>
                    <a:p>
                      <a:r>
                        <a:rPr lang="en-US"/>
                        <a:t>1-Family Non-Heating</a:t>
                      </a:r>
                    </a:p>
                  </a:txBody>
                  <a:tcPr anchor="ctr"/>
                </a:tc>
                <a:tc vMerge="1">
                  <a:txBody>
                    <a:bodyPr/>
                    <a:lstStyle/>
                    <a:p>
                      <a:pPr algn="ctr"/>
                      <a:endParaRPr lang="en-US"/>
                    </a:p>
                  </a:txBody>
                  <a:tcPr anchor="ctr"/>
                </a:tc>
                <a:tc vMerge="1">
                  <a:txBody>
                    <a:bodyPr/>
                    <a:lstStyle/>
                    <a:p>
                      <a:pPr algn="ctr"/>
                      <a:endParaRPr lang="en-US"/>
                    </a:p>
                  </a:txBody>
                  <a:tcPr anchor="ctr"/>
                </a:tc>
                <a:tc vMerge="1">
                  <a:txBody>
                    <a:bodyPr/>
                    <a:lstStyle/>
                    <a:p>
                      <a:pPr algn="ctr"/>
                      <a:endParaRPr lang="en-US"/>
                    </a:p>
                  </a:txBody>
                  <a:tcPr anchor="ctr"/>
                </a:tc>
                <a:tc>
                  <a:txBody>
                    <a:bodyPr/>
                    <a:lstStyle/>
                    <a:p>
                      <a:pPr algn="ctr"/>
                      <a:r>
                        <a:rPr lang="en-US"/>
                        <a:t>$100.64</a:t>
                      </a:r>
                    </a:p>
                  </a:txBody>
                  <a:tcPr anchor="ctr"/>
                </a:tc>
                <a:extLst>
                  <a:ext uri="{0D108BD9-81ED-4DB2-BD59-A6C34878D82A}">
                    <a16:rowId xmlns:a16="http://schemas.microsoft.com/office/drawing/2014/main" val="10004"/>
                  </a:ext>
                </a:extLst>
              </a:tr>
              <a:tr h="477860">
                <a:tc>
                  <a:txBody>
                    <a:bodyPr/>
                    <a:lstStyle/>
                    <a:p>
                      <a:r>
                        <a:rPr lang="en-US"/>
                        <a:t>1-Family Heating</a:t>
                      </a:r>
                    </a:p>
                  </a:txBody>
                  <a:tcPr anchor="ctr"/>
                </a:tc>
                <a:tc vMerge="1">
                  <a:txBody>
                    <a:bodyPr/>
                    <a:lstStyle/>
                    <a:p>
                      <a:pPr algn="ctr"/>
                      <a:endParaRPr lang="en-US"/>
                    </a:p>
                  </a:txBody>
                  <a:tcPr anchor="ctr"/>
                </a:tc>
                <a:tc vMerge="1">
                  <a:txBody>
                    <a:bodyPr/>
                    <a:lstStyle/>
                    <a:p>
                      <a:pPr algn="ctr"/>
                      <a:endParaRPr lang="en-US"/>
                    </a:p>
                  </a:txBody>
                  <a:tcPr anchor="ctr"/>
                </a:tc>
                <a:tc vMerge="1">
                  <a:txBody>
                    <a:bodyPr/>
                    <a:lstStyle/>
                    <a:p>
                      <a:pPr algn="ctr"/>
                      <a:endParaRPr lang="en-US"/>
                    </a:p>
                  </a:txBody>
                  <a:tcPr anchor="ctr"/>
                </a:tc>
                <a:tc>
                  <a:txBody>
                    <a:bodyPr/>
                    <a:lstStyle/>
                    <a:p>
                      <a:pPr algn="ctr"/>
                      <a:r>
                        <a:rPr lang="en-US"/>
                        <a:t>$162.78</a:t>
                      </a:r>
                    </a:p>
                  </a:txBody>
                  <a:tcPr anchor="ct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2E8EF8B7-9739-42C7-9549-6D7BDDAF0A06}" type="slidenum">
              <a:rPr lang="en-US" smtClean="0"/>
              <a:t>96</a:t>
            </a:fld>
            <a:endParaRPr lang="en-US"/>
          </a:p>
        </p:txBody>
      </p:sp>
    </p:spTree>
    <p:extLst>
      <p:ext uri="{BB962C8B-B14F-4D97-AF65-F5344CB8AC3E}">
        <p14:creationId xmlns:p14="http://schemas.microsoft.com/office/powerpoint/2010/main" val="7114644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Average DPA Installments:</a:t>
            </a:r>
            <a:br>
              <a:rPr lang="en-US"/>
            </a:br>
            <a:r>
              <a:rPr lang="en-US"/>
              <a:t>Impact on Total Bill</a:t>
            </a:r>
          </a:p>
        </p:txBody>
      </p:sp>
      <p:graphicFrame>
        <p:nvGraphicFramePr>
          <p:cNvPr id="5" name="Content Placeholder 4"/>
          <p:cNvGraphicFramePr>
            <a:graphicFrameLocks noGrp="1"/>
          </p:cNvGraphicFramePr>
          <p:nvPr>
            <p:ph idx="1"/>
          </p:nvPr>
        </p:nvGraphicFramePr>
        <p:xfrm>
          <a:off x="745019" y="1853248"/>
          <a:ext cx="10369483" cy="4470660"/>
        </p:xfrm>
        <a:graphic>
          <a:graphicData uri="http://schemas.openxmlformats.org/drawingml/2006/table">
            <a:tbl>
              <a:tblPr firstRow="1" bandRow="1">
                <a:tableStyleId>{5C22544A-7EE6-4342-B048-85BDC9FD1C3A}</a:tableStyleId>
              </a:tblPr>
              <a:tblGrid>
                <a:gridCol w="3034501">
                  <a:extLst>
                    <a:ext uri="{9D8B030D-6E8A-4147-A177-3AD203B41FA5}">
                      <a16:colId xmlns:a16="http://schemas.microsoft.com/office/drawing/2014/main" val="20000"/>
                    </a:ext>
                  </a:extLst>
                </a:gridCol>
                <a:gridCol w="2342268">
                  <a:extLst>
                    <a:ext uri="{9D8B030D-6E8A-4147-A177-3AD203B41FA5}">
                      <a16:colId xmlns:a16="http://schemas.microsoft.com/office/drawing/2014/main" val="20001"/>
                    </a:ext>
                  </a:extLst>
                </a:gridCol>
                <a:gridCol w="2496357">
                  <a:extLst>
                    <a:ext uri="{9D8B030D-6E8A-4147-A177-3AD203B41FA5}">
                      <a16:colId xmlns:a16="http://schemas.microsoft.com/office/drawing/2014/main" val="20002"/>
                    </a:ext>
                  </a:extLst>
                </a:gridCol>
                <a:gridCol w="2496357">
                  <a:extLst>
                    <a:ext uri="{9D8B030D-6E8A-4147-A177-3AD203B41FA5}">
                      <a16:colId xmlns:a16="http://schemas.microsoft.com/office/drawing/2014/main" val="20003"/>
                    </a:ext>
                  </a:extLst>
                </a:gridCol>
              </a:tblGrid>
              <a:tr h="1035484">
                <a:tc gridSpan="4">
                  <a:txBody>
                    <a:bodyPr/>
                    <a:lstStyle/>
                    <a:p>
                      <a:pPr algn="ctr"/>
                      <a:r>
                        <a:rPr lang="en-US"/>
                        <a:t>Percent Increase in Total Bill by</a:t>
                      </a:r>
                      <a:r>
                        <a:rPr lang="en-US" baseline="0"/>
                        <a:t> DPA Term (in Months)</a:t>
                      </a:r>
                    </a:p>
                    <a:p>
                      <a:pPr algn="ctr"/>
                      <a:r>
                        <a:rPr lang="en-US" baseline="0"/>
                        <a:t>(Commonwealth Edison – 2017)</a:t>
                      </a:r>
                      <a:endParaRPr lang="en-US"/>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9923">
                <a:tc>
                  <a:txBody>
                    <a:bodyPr/>
                    <a:lstStyle/>
                    <a:p>
                      <a:pPr algn="l"/>
                      <a:endParaRPr lang="en-US"/>
                    </a:p>
                  </a:txBody>
                  <a:tcPr anchor="ctr"/>
                </a:tc>
                <a:tc>
                  <a:txBody>
                    <a:bodyPr/>
                    <a:lstStyle/>
                    <a:p>
                      <a:pPr algn="ctr"/>
                      <a:r>
                        <a:rPr lang="en-US"/>
                        <a:t>2-Mo DPA</a:t>
                      </a:r>
                    </a:p>
                  </a:txBody>
                  <a:tcPr anchor="ctr"/>
                </a:tc>
                <a:tc>
                  <a:txBody>
                    <a:bodyPr/>
                    <a:lstStyle/>
                    <a:p>
                      <a:pPr algn="ctr"/>
                      <a:r>
                        <a:rPr lang="en-US"/>
                        <a:t>6-Mo DPA</a:t>
                      </a:r>
                    </a:p>
                  </a:txBody>
                  <a:tcPr anchor="ctr"/>
                </a:tc>
                <a:tc>
                  <a:txBody>
                    <a:bodyPr/>
                    <a:lstStyle/>
                    <a:p>
                      <a:pPr algn="ctr"/>
                      <a:r>
                        <a:rPr lang="en-US"/>
                        <a:t>12-Mo DPA</a:t>
                      </a:r>
                    </a:p>
                  </a:txBody>
                  <a:tcPr anchor="ctr"/>
                </a:tc>
                <a:extLst>
                  <a:ext uri="{0D108BD9-81ED-4DB2-BD59-A6C34878D82A}">
                    <a16:rowId xmlns:a16="http://schemas.microsoft.com/office/drawing/2014/main" val="10001"/>
                  </a:ext>
                </a:extLst>
              </a:tr>
              <a:tr h="1035484">
                <a:tc>
                  <a:txBody>
                    <a:bodyPr/>
                    <a:lstStyle/>
                    <a:p>
                      <a:pPr algn="l"/>
                      <a:r>
                        <a:rPr lang="en-US"/>
                        <a:t>Multi-Family Non-Heating</a:t>
                      </a:r>
                    </a:p>
                  </a:txBody>
                  <a:tcPr anchor="ctr"/>
                </a:tc>
                <a:tc>
                  <a:txBody>
                    <a:bodyPr/>
                    <a:lstStyle/>
                    <a:p>
                      <a:pPr algn="ctr" fontAlgn="b"/>
                      <a:r>
                        <a:rPr lang="en-US" sz="1800" b="0" i="0" u="none" strike="noStrike">
                          <a:solidFill>
                            <a:srgbClr val="000000"/>
                          </a:solidFill>
                          <a:effectLst/>
                          <a:latin typeface="Calibri"/>
                        </a:rPr>
                        <a:t>255%</a:t>
                      </a:r>
                    </a:p>
                  </a:txBody>
                  <a:tcPr marL="9525" marR="9525" marT="9525" marB="0" anchor="ctr"/>
                </a:tc>
                <a:tc>
                  <a:txBody>
                    <a:bodyPr/>
                    <a:lstStyle/>
                    <a:p>
                      <a:pPr algn="ctr" fontAlgn="b"/>
                      <a:r>
                        <a:rPr lang="en-US" sz="1800" b="0" i="0" u="none" strike="noStrike">
                          <a:solidFill>
                            <a:srgbClr val="000000"/>
                          </a:solidFill>
                          <a:effectLst/>
                          <a:latin typeface="Calibri"/>
                        </a:rPr>
                        <a:t>109%</a:t>
                      </a:r>
                    </a:p>
                  </a:txBody>
                  <a:tcPr marL="9525" marR="9525" marT="9525" marB="0" anchor="ctr"/>
                </a:tc>
                <a:tc>
                  <a:txBody>
                    <a:bodyPr/>
                    <a:lstStyle/>
                    <a:p>
                      <a:pPr algn="ctr" fontAlgn="b"/>
                      <a:r>
                        <a:rPr lang="en-US" sz="1800" b="0" i="0" u="none" strike="noStrike">
                          <a:solidFill>
                            <a:srgbClr val="000000"/>
                          </a:solidFill>
                          <a:effectLst/>
                          <a:latin typeface="Calibri"/>
                        </a:rPr>
                        <a:t>84%</a:t>
                      </a:r>
                    </a:p>
                  </a:txBody>
                  <a:tcPr marL="9525" marR="9525" marT="9525" marB="0" anchor="ctr"/>
                </a:tc>
                <a:extLst>
                  <a:ext uri="{0D108BD9-81ED-4DB2-BD59-A6C34878D82A}">
                    <a16:rowId xmlns:a16="http://schemas.microsoft.com/office/drawing/2014/main" val="10002"/>
                  </a:ext>
                </a:extLst>
              </a:tr>
              <a:tr h="599923">
                <a:tc>
                  <a:txBody>
                    <a:bodyPr/>
                    <a:lstStyle/>
                    <a:p>
                      <a:pPr algn="l"/>
                      <a:r>
                        <a:rPr lang="en-US"/>
                        <a:t>Multi-Family Heating</a:t>
                      </a:r>
                    </a:p>
                  </a:txBody>
                  <a:tcPr anchor="ctr"/>
                </a:tc>
                <a:tc>
                  <a:txBody>
                    <a:bodyPr/>
                    <a:lstStyle/>
                    <a:p>
                      <a:pPr algn="ctr" fontAlgn="b"/>
                      <a:r>
                        <a:rPr lang="en-US" sz="1800" b="0" i="0" u="none" strike="noStrike">
                          <a:solidFill>
                            <a:srgbClr val="000000"/>
                          </a:solidFill>
                          <a:effectLst/>
                          <a:latin typeface="Calibri"/>
                        </a:rPr>
                        <a:t>143%</a:t>
                      </a:r>
                    </a:p>
                  </a:txBody>
                  <a:tcPr marL="9525" marR="9525" marT="9525" marB="0" anchor="ctr"/>
                </a:tc>
                <a:tc>
                  <a:txBody>
                    <a:bodyPr/>
                    <a:lstStyle/>
                    <a:p>
                      <a:pPr algn="ctr" fontAlgn="b"/>
                      <a:r>
                        <a:rPr lang="en-US" sz="1800" b="0" i="0" u="none" strike="noStrike">
                          <a:solidFill>
                            <a:srgbClr val="000000"/>
                          </a:solidFill>
                          <a:effectLst/>
                          <a:latin typeface="Calibri"/>
                        </a:rPr>
                        <a:t>61%</a:t>
                      </a:r>
                    </a:p>
                  </a:txBody>
                  <a:tcPr marL="9525" marR="9525" marT="9525" marB="0" anchor="ctr"/>
                </a:tc>
                <a:tc>
                  <a:txBody>
                    <a:bodyPr/>
                    <a:lstStyle/>
                    <a:p>
                      <a:pPr algn="ctr" fontAlgn="b"/>
                      <a:r>
                        <a:rPr lang="en-US" sz="1800" b="0" i="0" u="none" strike="noStrike">
                          <a:solidFill>
                            <a:srgbClr val="000000"/>
                          </a:solidFill>
                          <a:effectLst/>
                          <a:latin typeface="Calibri"/>
                        </a:rPr>
                        <a:t>47%</a:t>
                      </a:r>
                    </a:p>
                  </a:txBody>
                  <a:tcPr marL="9525" marR="9525" marT="9525" marB="0" anchor="ctr"/>
                </a:tc>
                <a:extLst>
                  <a:ext uri="{0D108BD9-81ED-4DB2-BD59-A6C34878D82A}">
                    <a16:rowId xmlns:a16="http://schemas.microsoft.com/office/drawing/2014/main" val="10003"/>
                  </a:ext>
                </a:extLst>
              </a:tr>
              <a:tr h="599923">
                <a:tc>
                  <a:txBody>
                    <a:bodyPr/>
                    <a:lstStyle/>
                    <a:p>
                      <a:pPr algn="l"/>
                      <a:r>
                        <a:rPr lang="en-US"/>
                        <a:t>1-Family Non-Heating</a:t>
                      </a:r>
                    </a:p>
                  </a:txBody>
                  <a:tcPr anchor="ctr"/>
                </a:tc>
                <a:tc>
                  <a:txBody>
                    <a:bodyPr/>
                    <a:lstStyle/>
                    <a:p>
                      <a:pPr algn="ctr" fontAlgn="b"/>
                      <a:r>
                        <a:rPr lang="en-US" sz="1800" b="0" i="0" u="none" strike="noStrike">
                          <a:solidFill>
                            <a:srgbClr val="000000"/>
                          </a:solidFill>
                          <a:effectLst/>
                          <a:latin typeface="Calibri"/>
                        </a:rPr>
                        <a:t>134%</a:t>
                      </a:r>
                    </a:p>
                  </a:txBody>
                  <a:tcPr marL="9525" marR="9525" marT="9525" marB="0" anchor="ctr"/>
                </a:tc>
                <a:tc>
                  <a:txBody>
                    <a:bodyPr/>
                    <a:lstStyle/>
                    <a:p>
                      <a:pPr algn="ctr" fontAlgn="b"/>
                      <a:r>
                        <a:rPr lang="en-US" sz="1800" b="0" i="0" u="none" strike="noStrike">
                          <a:solidFill>
                            <a:srgbClr val="000000"/>
                          </a:solidFill>
                          <a:effectLst/>
                          <a:latin typeface="Calibri"/>
                        </a:rPr>
                        <a:t>57%</a:t>
                      </a:r>
                    </a:p>
                  </a:txBody>
                  <a:tcPr marL="9525" marR="9525" marT="9525" marB="0" anchor="ctr"/>
                </a:tc>
                <a:tc>
                  <a:txBody>
                    <a:bodyPr/>
                    <a:lstStyle/>
                    <a:p>
                      <a:pPr algn="ctr" fontAlgn="b"/>
                      <a:r>
                        <a:rPr lang="en-US" sz="1800" b="0" i="0" u="none" strike="noStrike">
                          <a:solidFill>
                            <a:srgbClr val="000000"/>
                          </a:solidFill>
                          <a:effectLst/>
                          <a:latin typeface="Calibri"/>
                        </a:rPr>
                        <a:t>44%</a:t>
                      </a:r>
                    </a:p>
                  </a:txBody>
                  <a:tcPr marL="9525" marR="9525" marT="9525" marB="0" anchor="ctr"/>
                </a:tc>
                <a:extLst>
                  <a:ext uri="{0D108BD9-81ED-4DB2-BD59-A6C34878D82A}">
                    <a16:rowId xmlns:a16="http://schemas.microsoft.com/office/drawing/2014/main" val="10004"/>
                  </a:ext>
                </a:extLst>
              </a:tr>
              <a:tr h="599923">
                <a:tc>
                  <a:txBody>
                    <a:bodyPr/>
                    <a:lstStyle/>
                    <a:p>
                      <a:pPr algn="l"/>
                      <a:r>
                        <a:rPr lang="en-US"/>
                        <a:t>1-Family Heating</a:t>
                      </a:r>
                    </a:p>
                  </a:txBody>
                  <a:tcPr anchor="ctr"/>
                </a:tc>
                <a:tc>
                  <a:txBody>
                    <a:bodyPr/>
                    <a:lstStyle/>
                    <a:p>
                      <a:pPr algn="ctr" fontAlgn="b"/>
                      <a:r>
                        <a:rPr lang="en-US" sz="1800" b="0" i="0" u="none" strike="noStrike">
                          <a:solidFill>
                            <a:srgbClr val="000000"/>
                          </a:solidFill>
                          <a:effectLst/>
                          <a:latin typeface="Calibri"/>
                        </a:rPr>
                        <a:t>83%</a:t>
                      </a:r>
                    </a:p>
                  </a:txBody>
                  <a:tcPr marL="9525" marR="9525" marT="9525" marB="0" anchor="ctr"/>
                </a:tc>
                <a:tc>
                  <a:txBody>
                    <a:bodyPr/>
                    <a:lstStyle/>
                    <a:p>
                      <a:pPr algn="ctr" fontAlgn="b"/>
                      <a:r>
                        <a:rPr lang="en-US" sz="1800" b="0" i="0" u="none" strike="noStrike">
                          <a:solidFill>
                            <a:srgbClr val="000000"/>
                          </a:solidFill>
                          <a:effectLst/>
                          <a:latin typeface="Calibri"/>
                        </a:rPr>
                        <a:t>35%</a:t>
                      </a:r>
                    </a:p>
                  </a:txBody>
                  <a:tcPr marL="9525" marR="9525" marT="9525" marB="0" anchor="ctr"/>
                </a:tc>
                <a:tc>
                  <a:txBody>
                    <a:bodyPr/>
                    <a:lstStyle/>
                    <a:p>
                      <a:pPr algn="ctr" fontAlgn="b"/>
                      <a:r>
                        <a:rPr lang="en-US" sz="1800" b="0" i="0" u="none" strike="noStrike">
                          <a:solidFill>
                            <a:srgbClr val="000000"/>
                          </a:solidFill>
                          <a:effectLst/>
                          <a:latin typeface="Calibri"/>
                        </a:rPr>
                        <a:t>27%</a:t>
                      </a:r>
                    </a:p>
                  </a:txBody>
                  <a:tcPr marL="9525" marR="9525" marT="9525" marB="0" anchor="ct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2E8EF8B7-9739-42C7-9549-6D7BDDAF0A06}" type="slidenum">
              <a:rPr lang="en-US" smtClean="0"/>
              <a:t>97</a:t>
            </a:fld>
            <a:endParaRPr lang="en-US"/>
          </a:p>
        </p:txBody>
      </p:sp>
    </p:spTree>
    <p:extLst>
      <p:ext uri="{BB962C8B-B14F-4D97-AF65-F5344CB8AC3E}">
        <p14:creationId xmlns:p14="http://schemas.microsoft.com/office/powerpoint/2010/main" val="1593825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2561" cy="1220439"/>
          </a:xfrm>
        </p:spPr>
        <p:txBody>
          <a:bodyPr>
            <a:normAutofit fontScale="90000"/>
          </a:bodyPr>
          <a:lstStyle/>
          <a:p>
            <a:r>
              <a:rPr lang="en-US"/>
              <a:t>Impact of Unaffordable Payment Plans</a:t>
            </a:r>
          </a:p>
        </p:txBody>
      </p:sp>
      <p:graphicFrame>
        <p:nvGraphicFramePr>
          <p:cNvPr id="4" name="Content Placeholder 3"/>
          <p:cNvGraphicFramePr>
            <a:graphicFrameLocks noGrp="1"/>
          </p:cNvGraphicFramePr>
          <p:nvPr>
            <p:ph idx="1"/>
          </p:nvPr>
        </p:nvGraphicFramePr>
        <p:xfrm>
          <a:off x="761068" y="1721795"/>
          <a:ext cx="9939358" cy="450390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2E8EF8B7-9739-42C7-9549-6D7BDDAF0A06}" type="slidenum">
              <a:rPr lang="en-US" smtClean="0"/>
              <a:t>98</a:t>
            </a:fld>
            <a:endParaRPr lang="en-US"/>
          </a:p>
        </p:txBody>
      </p:sp>
    </p:spTree>
    <p:extLst>
      <p:ext uri="{BB962C8B-B14F-4D97-AF65-F5344CB8AC3E}">
        <p14:creationId xmlns:p14="http://schemas.microsoft.com/office/powerpoint/2010/main" val="22837079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32CC-8A62-33D1-C7A3-83320F0524D6}"/>
              </a:ext>
            </a:extLst>
          </p:cNvPr>
          <p:cNvSpPr>
            <a:spLocks noGrp="1"/>
          </p:cNvSpPr>
          <p:nvPr>
            <p:ph type="sldNum" sz="quarter" idx="12"/>
          </p:nvPr>
        </p:nvSpPr>
        <p:spPr/>
        <p:txBody>
          <a:bodyPr/>
          <a:lstStyle/>
          <a:p>
            <a:fld id="{F8978BCC-1D57-4B29-98D6-660AA31E2976}" type="slidenum">
              <a:rPr lang="en-US" smtClean="0"/>
              <a:t>99</a:t>
            </a:fld>
            <a:endParaRPr lang="en-US"/>
          </a:p>
        </p:txBody>
      </p:sp>
      <p:sp>
        <p:nvSpPr>
          <p:cNvPr id="2" name="Title 1">
            <a:extLst>
              <a:ext uri="{FF2B5EF4-FFF2-40B4-BE49-F238E27FC236}">
                <a16:creationId xmlns:a16="http://schemas.microsoft.com/office/drawing/2014/main" id="{5229B2B0-5C87-3283-8930-B9C028ED99DC}"/>
              </a:ext>
            </a:extLst>
          </p:cNvPr>
          <p:cNvSpPr>
            <a:spLocks noGrp="1"/>
          </p:cNvSpPr>
          <p:nvPr>
            <p:ph type="title"/>
          </p:nvPr>
        </p:nvSpPr>
        <p:spPr/>
        <p:txBody>
          <a:bodyPr>
            <a:normAutofit/>
          </a:bodyPr>
          <a:lstStyle/>
          <a:p>
            <a:r>
              <a:rPr lang="en-US"/>
              <a:t>Additional Questions for Presenters </a:t>
            </a:r>
          </a:p>
        </p:txBody>
      </p:sp>
    </p:spTree>
    <p:extLst>
      <p:ext uri="{BB962C8B-B14F-4D97-AF65-F5344CB8AC3E}">
        <p14:creationId xmlns:p14="http://schemas.microsoft.com/office/powerpoint/2010/main" val="2872895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themeOverrid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100</Slides>
  <Notes>48</Notes>
  <HiddenSlides>0</HiddenSlide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Meeting will be starting soon.  Thank you for your patience,  Mahalo!</vt:lpstr>
      <vt:lpstr>PowerPoint Presentation</vt:lpstr>
      <vt:lpstr>PowerPoint Presentation</vt:lpstr>
      <vt:lpstr>ʻAʻohe hana nui ke alu ʻia.</vt:lpstr>
      <vt:lpstr>Agenda</vt:lpstr>
      <vt:lpstr>Logistical Notes</vt:lpstr>
      <vt:lpstr>Meeting Norms</vt:lpstr>
      <vt:lpstr>Welcome &amp; Meeting Overview </vt:lpstr>
      <vt:lpstr>   Presentation #1:  Dr. Sanya Carley &amp; Dr. David Konisky Energy Justice Lab (Indiana University &amp; University of Pennsylvania)</vt:lpstr>
      <vt:lpstr>Energy Insecurity and Utility Disconnections</vt:lpstr>
      <vt:lpstr>PowerPoint Presentation</vt:lpstr>
      <vt:lpstr>PowerPoint Presentation</vt:lpstr>
      <vt:lpstr>PowerPoint Presentation</vt:lpstr>
      <vt:lpstr>PowerPoint Presentation</vt:lpstr>
      <vt:lpstr>Durable medical equipment (DME) can significantly increase bills</vt:lpstr>
      <vt:lpstr>PowerPoint Presentation</vt:lpstr>
      <vt:lpstr>PowerPoint Presentation</vt:lpstr>
      <vt:lpstr>PowerPoint Presentation</vt:lpstr>
      <vt:lpstr>PowerPoint Presentation</vt:lpstr>
      <vt:lpstr>Points of policy intervention or assistance</vt:lpstr>
      <vt:lpstr>PowerPoint Presentation</vt:lpstr>
      <vt:lpstr>Disconnection protections: Opportunities for enhancement by utilities</vt:lpstr>
      <vt:lpstr>PowerPoint Presentation</vt:lpstr>
      <vt:lpstr>Recent state policy updates</vt:lpstr>
      <vt:lpstr>Can solar reduce incidence of energy insecurity?</vt:lpstr>
      <vt:lpstr>We find that those with solar are:</vt:lpstr>
      <vt:lpstr>Summary Findings</vt:lpstr>
      <vt:lpstr>Presentation #2:  Shubha Harris  Equitable Energy Policy Consultant, Fresh Energy</vt:lpstr>
      <vt:lpstr>Pilot to automatically reduce energy burden </vt:lpstr>
      <vt:lpstr>Goal of equity stakeholder group </vt:lpstr>
      <vt:lpstr>Who represented?</vt:lpstr>
      <vt:lpstr>Priority setting </vt:lpstr>
      <vt:lpstr>Priority development and outcomes </vt:lpstr>
      <vt:lpstr>LIHEAP quick facts </vt:lpstr>
      <vt:lpstr>WHY is LIHEAP enrollment so low? </vt:lpstr>
      <vt:lpstr>Utility assistance programs</vt:lpstr>
      <vt:lpstr>Xcel Energy Automatic Bill Credit Pilot Petition </vt:lpstr>
      <vt:lpstr>Automatic Bill Credit Cont’d</vt:lpstr>
      <vt:lpstr>Automatic Bill Credit Cont’d</vt:lpstr>
      <vt:lpstr>Details of pilot </vt:lpstr>
      <vt:lpstr>Presentation #3:  Paul Phillip   California Public Utilities Commission Program Supervisor, Electric Rate Design and Demand Flexibility, Energy Division</vt:lpstr>
      <vt:lpstr>PowerPoint Presentation</vt:lpstr>
      <vt:lpstr>California Electric Rates and Affordability: “A Tale of Two States”</vt:lpstr>
      <vt:lpstr>Forecasted Rate and Bill Trends - Electric Bundled IOU Residential Customers </vt:lpstr>
      <vt:lpstr>Brief History of the Disconnections Rulemaking and  California Senate Bill 598 </vt:lpstr>
      <vt:lpstr>PowerPoint Presentation</vt:lpstr>
      <vt:lpstr>Arrearages and Uncollectibles Have Accumulated Significantly Since the COVID-19 Outbreak in March 2020</vt:lpstr>
      <vt:lpstr>2024 Year End Arrearages: $2 billion </vt:lpstr>
      <vt:lpstr>Annual Disconnection Rates by IOU</vt:lpstr>
      <vt:lpstr>Monthly Residential Disconnections and Arrearages by IOU</vt:lpstr>
      <vt:lpstr>Utilities Disconnect More Non-CARE/FERA than CARE/FERA Customers: Larger Reduction in Non-CARE/FERA Arrearages (Blue Bars)</vt:lpstr>
      <vt:lpstr>PowerPoint Presentation</vt:lpstr>
      <vt:lpstr>Arrearage Management Plans (AMP): Program Details</vt:lpstr>
      <vt:lpstr>Recent AMP Data Updates</vt:lpstr>
      <vt:lpstr>Percentage of Income Payment Plan (PIPP) Pilot</vt:lpstr>
      <vt:lpstr>The Community-Based Organization (CBO)  Arrearage Case Management Pilot</vt:lpstr>
      <vt:lpstr>Presentation #4:  Jessica Freedman &amp; Julian Aris  Assistant Attorney General, Division of Energy &amp; Ratepayer Advocacy, Massachusetts Attorney General’s Office </vt:lpstr>
      <vt:lpstr>Utility Disconnection in Massachusetts</vt:lpstr>
      <vt:lpstr>Disconnection Protections</vt:lpstr>
      <vt:lpstr>Support to Avoid/Delay Disconnection</vt:lpstr>
      <vt:lpstr>Income Eligibility</vt:lpstr>
      <vt:lpstr>PowerPoint Presentation</vt:lpstr>
      <vt:lpstr>Example, Costs to Electric Ratepayers</vt:lpstr>
      <vt:lpstr>Revenue Shortfalls</vt:lpstr>
      <vt:lpstr>AMPs</vt:lpstr>
      <vt:lpstr>Massachusetts Status Quo</vt:lpstr>
      <vt:lpstr>PowerPoint Presentation</vt:lpstr>
      <vt:lpstr>AGO AMP Advocacy Efforts</vt:lpstr>
      <vt:lpstr>Some Advocacy Details</vt:lpstr>
      <vt:lpstr>*Checks Watch* … Hmmmmm 👀</vt:lpstr>
      <vt:lpstr>Break (10 min)</vt:lpstr>
      <vt:lpstr>Presentation #5:  Roger Colton  Partner, Fisher, Sheehan &amp; Colton Public Finance and General Economics (FSC) of Belmont, Massachusetts </vt:lpstr>
      <vt:lpstr>Responding to / Preventing Utility Disconnections for Nonpayment (DNPs)</vt:lpstr>
      <vt:lpstr>PowerPoint Presentation</vt:lpstr>
      <vt:lpstr>Average arrears / termination rates(2023) (residential vs. Confirmed Low-Income) (PA)</vt:lpstr>
      <vt:lpstr>PowerPoint Presentation</vt:lpstr>
      <vt:lpstr>New Jersey’s Universal Serv ice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Cumulative Customer Payment Coverage Ratio for Combination PEAP (G/E) Participants (21 – 24 Months) compared to LEAP and Residential Accounts</vt:lpstr>
      <vt:lpstr>Ratio of Number of Payments Resulting in $0 Balance: By length of PEAP Participation (in months)</vt:lpstr>
      <vt:lpstr>PowerPoint Presentation</vt:lpstr>
      <vt:lpstr>PowerPoint Presentation</vt:lpstr>
      <vt:lpstr>Payment Coverage Ratio: Eversource (NH)</vt:lpstr>
      <vt:lpstr>Eversource (NH): Days Revenue Outstanding: New Start Participants  vs. Hardship Customers not on New Start</vt:lpstr>
      <vt:lpstr>Wisconsin Electric Power Co. LIFT (Low-Income Forgiveness Tool)</vt:lpstr>
      <vt:lpstr>PowerPoint Presentation</vt:lpstr>
      <vt:lpstr>Success of Deferred Payment Plans: Duquesne Light</vt:lpstr>
      <vt:lpstr>Success of Deferred Payment Plans:  PECO (gas)</vt:lpstr>
      <vt:lpstr>Success of Deferred Payment Plans: FirstEnergy (PA)</vt:lpstr>
      <vt:lpstr>Average DPA Installments: Impact on Total Bill (Commonwealth Edison)</vt:lpstr>
      <vt:lpstr>Average DPA Installments: Impact on Total Bill</vt:lpstr>
      <vt:lpstr>Impact of Unaffordable Payment Plans</vt:lpstr>
      <vt:lpstr>Additional Questions for Presenters </vt:lpstr>
      <vt:lpstr>Next Steps &amp; Looking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2025-02-07T20:28:12Z</dcterms:created>
  <dcterms:modified xsi:type="dcterms:W3CDTF">2025-03-10T18:14:37Z</dcterms:modified>
</cp:coreProperties>
</file>